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324" r:id="rId2"/>
    <p:sldId id="348" r:id="rId3"/>
    <p:sldId id="296" r:id="rId4"/>
    <p:sldId id="364" r:id="rId5"/>
    <p:sldId id="299" r:id="rId6"/>
    <p:sldId id="300" r:id="rId7"/>
    <p:sldId id="354" r:id="rId8"/>
    <p:sldId id="346" r:id="rId9"/>
    <p:sldId id="314" r:id="rId10"/>
    <p:sldId id="279" r:id="rId11"/>
    <p:sldId id="327" r:id="rId12"/>
    <p:sldId id="328" r:id="rId13"/>
    <p:sldId id="332" r:id="rId14"/>
    <p:sldId id="361" r:id="rId15"/>
    <p:sldId id="326" r:id="rId16"/>
    <p:sldId id="318" r:id="rId17"/>
    <p:sldId id="323" r:id="rId18"/>
    <p:sldId id="342" r:id="rId19"/>
    <p:sldId id="358" r:id="rId20"/>
    <p:sldId id="359" r:id="rId21"/>
    <p:sldId id="357" r:id="rId22"/>
    <p:sldId id="362" r:id="rId23"/>
    <p:sldId id="355" r:id="rId24"/>
    <p:sldId id="363" r:id="rId25"/>
    <p:sldId id="320" r:id="rId26"/>
    <p:sldId id="321" r:id="rId27"/>
    <p:sldId id="341" r:id="rId28"/>
    <p:sldId id="343" r:id="rId29"/>
    <p:sldId id="340" r:id="rId30"/>
    <p:sldId id="360" r:id="rId31"/>
    <p:sldId id="338" r:id="rId32"/>
    <p:sldId id="352" r:id="rId33"/>
    <p:sldId id="344" r:id="rId34"/>
    <p:sldId id="345" r:id="rId35"/>
    <p:sldId id="353" r:id="rId3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och" initials="h" lastIdx="10" clrIdx="0"/>
  <p:cmAuthor id="1" name="XxxxX" initials="X" lastIdx="8" clrIdx="1"/>
  <p:cmAuthor id="2" name="yuvalroc" initials="y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E234"/>
    <a:srgbClr val="1AECF6"/>
    <a:srgbClr val="07ADB5"/>
    <a:srgbClr val="4BE321"/>
    <a:srgbClr val="77ED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499" autoAdjust="0"/>
    <p:restoredTop sz="90231" autoAdjust="0"/>
  </p:normalViewPr>
  <p:slideViewPr>
    <p:cSldViewPr>
      <p:cViewPr varScale="1">
        <p:scale>
          <a:sx n="70" d="100"/>
          <a:sy n="70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5-16T22:51:50.055" idx="7">
    <p:pos x="5750" y="1"/>
    <p:text>enter the dates!!!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20" Type="http://schemas.openxmlformats.org/officeDocument/2006/relationships/image" Target="../media/image73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19" Type="http://schemas.openxmlformats.org/officeDocument/2006/relationships/image" Target="../media/image72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69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68.wmf"/><Relationship Id="rId16" Type="http://schemas.openxmlformats.org/officeDocument/2006/relationships/image" Target="../media/image57.wmf"/><Relationship Id="rId1" Type="http://schemas.openxmlformats.org/officeDocument/2006/relationships/image" Target="../media/image66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5" Type="http://schemas.openxmlformats.org/officeDocument/2006/relationships/image" Target="../media/image84.wmf"/><Relationship Id="rId10" Type="http://schemas.openxmlformats.org/officeDocument/2006/relationships/image" Target="../media/image79.wmf"/><Relationship Id="rId4" Type="http://schemas.openxmlformats.org/officeDocument/2006/relationships/image" Target="../media/image70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8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5.wmf"/><Relationship Id="rId16" Type="http://schemas.openxmlformats.org/officeDocument/2006/relationships/image" Target="../media/image38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10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19" Type="http://schemas.openxmlformats.org/officeDocument/2006/relationships/image" Target="../media/image41.wmf"/><Relationship Id="rId4" Type="http://schemas.openxmlformats.org/officeDocument/2006/relationships/image" Target="../media/image27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5.wmf"/><Relationship Id="rId6" Type="http://schemas.openxmlformats.org/officeDocument/2006/relationships/image" Target="../media/image4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5.wmf"/><Relationship Id="rId6" Type="http://schemas.openxmlformats.org/officeDocument/2006/relationships/image" Target="../media/image4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5.wmf"/><Relationship Id="rId6" Type="http://schemas.openxmlformats.org/officeDocument/2006/relationships/image" Target="../media/image4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D9543B-48CB-4114-892B-4E20C96A4E93}" type="datetimeFigureOut">
              <a:rPr lang="he-IL" smtClean="0"/>
              <a:pPr/>
              <a:t>כ"ה/סיון/תשע"ב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093F1C-A263-4404-ADF8-9F16846A3454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87242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</a:t>
            </a:fld>
            <a:endParaRPr lang="he-I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22</a:t>
            </a:fld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23</a:t>
            </a:fld>
            <a:endParaRPr lang="he-I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24</a:t>
            </a:fld>
            <a:endParaRPr lang="he-I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25</a:t>
            </a:fld>
            <a:endParaRPr lang="he-I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26</a:t>
            </a:fld>
            <a:endParaRPr lang="he-I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27</a:t>
            </a:fld>
            <a:endParaRPr lang="he-I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29</a:t>
            </a:fld>
            <a:endParaRPr lang="he-I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30</a:t>
            </a:fld>
            <a:endParaRPr lang="he-I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33</a:t>
            </a:fld>
            <a:endParaRPr lang="he-IL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34</a:t>
            </a:fld>
            <a:endParaRPr lang="he-I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</a:t>
            </a:fld>
            <a:endParaRPr lang="he-I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</a:t>
            </a:fld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4</a:t>
            </a:fld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9</a:t>
            </a:fld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14</a:t>
            </a:fld>
            <a:endParaRPr lang="he-I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16</a:t>
            </a:fld>
            <a:endParaRPr lang="he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17</a:t>
            </a:fld>
            <a:endParaRPr lang="he-I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18</a:t>
            </a:fld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76F0-6857-41A3-8EED-C8184F3064A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D760-B356-428F-A1A9-2922047383FE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7B35-790B-49F9-9332-FB144E64365F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92F-18D6-4294-AB24-7E7E7440F416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C1C0-5FD3-441F-A11C-14A4A688B884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E359-3191-4B4D-9B40-FD6F39049845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D21-BEA1-4F4D-8FBD-70AA2285DC5F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6606-65AD-4F91-86A4-A797B277527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174F-8C0F-41A5-8BF7-F019FDDEC1FB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4F32-92AF-46CB-B601-25E957FB01B1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474A-0D44-4AE6-866E-6F8335D34BF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45D4-9E83-4183-A9C3-F5050F92440B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png"/><Relationship Id="rId5" Type="http://schemas.openxmlformats.org/officeDocument/2006/relationships/image" Target="../media/image48.png"/><Relationship Id="rId4" Type="http://schemas.openxmlformats.org/officeDocument/2006/relationships/oleObject" Target="../embeddings/oleObject59.bin"/><Relationship Id="rId9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70.bin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83.bin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81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72.bin"/><Relationship Id="rId23" Type="http://schemas.openxmlformats.org/officeDocument/2006/relationships/oleObject" Target="../embeddings/oleObject80.bin"/><Relationship Id="rId10" Type="http://schemas.openxmlformats.org/officeDocument/2006/relationships/oleObject" Target="../embeddings/oleObject67.bin"/><Relationship Id="rId19" Type="http://schemas.openxmlformats.org/officeDocument/2006/relationships/oleObject" Target="../embeddings/oleObject76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18" Type="http://schemas.openxmlformats.org/officeDocument/2006/relationships/oleObject" Target="../embeddings/oleObject99.bin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102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10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24" Type="http://schemas.openxmlformats.org/officeDocument/2006/relationships/oleObject" Target="../embeddings/oleObject105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23" Type="http://schemas.openxmlformats.org/officeDocument/2006/relationships/oleObject" Target="../embeddings/oleObject104.bin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100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10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0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oleObject" Target="../embeddings/oleObject108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8.png"/><Relationship Id="rId4" Type="http://schemas.openxmlformats.org/officeDocument/2006/relationships/oleObject" Target="../embeddings/oleObject10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6.jpeg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2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jpe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9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Replications in Multi-Region Peer-to-peer Systems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2448272" cy="1440160"/>
          </a:xfrm>
        </p:spPr>
        <p:txBody>
          <a:bodyPr>
            <a:normAutofit fontScale="70000" lnSpcReduction="20000"/>
          </a:bodyPr>
          <a:lstStyle/>
          <a:p>
            <a:pPr rtl="0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Yuval Rochman</a:t>
            </a:r>
          </a:p>
          <a:p>
            <a:pPr rtl="0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Computer Science </a:t>
            </a:r>
          </a:p>
          <a:p>
            <a:pPr rtl="0"/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Tel-Aviv Univ.</a:t>
            </a:r>
          </a:p>
          <a:p>
            <a:pPr algn="l"/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26BF-68E0-457B-AF36-E53725172BA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779912" y="3933056"/>
            <a:ext cx="1872208" cy="1440160"/>
          </a:xfrm>
          <a:prstGeom prst="rect">
            <a:avLst/>
          </a:prstGeom>
        </p:spPr>
        <p:txBody>
          <a:bodyPr vert="horz" lIns="91440" tIns="45720" rIns="91440" bIns="45720" rtlCol="1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Hanoch Levy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Computer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Tel-Aviv Univ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588224" y="4005064"/>
            <a:ext cx="1872208" cy="1440160"/>
          </a:xfrm>
          <a:prstGeom prst="rect">
            <a:avLst/>
          </a:prstGeom>
        </p:spPr>
        <p:txBody>
          <a:bodyPr vert="horz" lIns="91440" tIns="45720" rIns="91440" bIns="45720" rtlCol="1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Eli Brosh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Computer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Columbia Univ</a:t>
            </a: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Max-percentile algorithm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BB9A-C4DA-433D-B5D2-09F35BFF31C8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35980" name="Equation" r:id="rId3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35858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35981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35856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35982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35857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35983" name="Equation" r:id="rId6" imgW="1459866" imgH="203112" progId="Equation.DSMT4">
                <p:embed/>
              </p:oleObj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2923226" y="3357562"/>
              <a:ext cx="720080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857488" y="1928802"/>
              <a:ext cx="428628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57488" y="2571744"/>
              <a:ext cx="720080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graphicFrame>
          <p:nvGraphicFramePr>
            <p:cNvPr id="35851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35984" name="Equation" r:id="rId7" imgW="165100" imgH="914400" progId="Equation.DSMT4">
                <p:embed/>
              </p:oleObj>
            </a:graphicData>
          </a:graphic>
        </p:graphicFrame>
        <p:graphicFrame>
          <p:nvGraphicFramePr>
            <p:cNvPr id="35859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35985" name="Equation" r:id="rId8" imgW="1307532" imgH="203112" progId="Equation.DSMT4">
                <p:embed/>
              </p:oleObj>
            </a:graphicData>
          </a:graphic>
        </p:graphicFrame>
        <p:sp>
          <p:nvSpPr>
            <p:cNvPr id="21" name="Oval 14"/>
            <p:cNvSpPr/>
            <p:nvPr/>
          </p:nvSpPr>
          <p:spPr>
            <a:xfrm>
              <a:off x="2928926" y="4143380"/>
              <a:ext cx="1071570" cy="6429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קבוצה 90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94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185502" name="Equation" r:id="rId3" imgW="1459866" imgH="203112" progId="Equation.DSMT4">
                <p:embed/>
              </p:oleObj>
            </a:graphicData>
          </a:graphic>
        </p:graphicFrame>
        <p:graphicFrame>
          <p:nvGraphicFramePr>
            <p:cNvPr id="92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185503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93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185504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95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185505" name="Equation" r:id="rId6" imgW="165100" imgH="914400" progId="Equation.DSMT4">
                <p:embed/>
              </p:oleObj>
            </a:graphicData>
          </a:graphic>
        </p:graphicFrame>
        <p:graphicFrame>
          <p:nvGraphicFramePr>
            <p:cNvPr id="96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185506" name="Equation" r:id="rId7" imgW="1307532" imgH="203112" progId="Equation.DSMT4">
                <p:embed/>
              </p:oleObj>
            </a:graphicData>
          </a:graphic>
        </p:graphicFrame>
        <p:sp>
          <p:nvSpPr>
            <p:cNvPr id="97" name="TextBox 96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Max-percentile algorithm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13" name="Oval 12"/>
          <p:cNvSpPr/>
          <p:nvPr/>
        </p:nvSpPr>
        <p:spPr>
          <a:xfrm>
            <a:off x="2923226" y="335756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Oval 13"/>
          <p:cNvSpPr/>
          <p:nvPr/>
        </p:nvSpPr>
        <p:spPr>
          <a:xfrm>
            <a:off x="3571868" y="1857364"/>
            <a:ext cx="71438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2857488" y="2571744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00F0-75C2-4F7D-B1CC-3B88176C3B1D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11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185507" name="Equation" r:id="rId8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Oval 14"/>
          <p:cNvSpPr/>
          <p:nvPr/>
        </p:nvSpPr>
        <p:spPr>
          <a:xfrm>
            <a:off x="2928926" y="4143380"/>
            <a:ext cx="107157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Oval 13"/>
          <p:cNvSpPr/>
          <p:nvPr/>
        </p:nvSpPr>
        <p:spPr>
          <a:xfrm>
            <a:off x="2857488" y="192880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קבוצה 19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22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186501" name="Equation" r:id="rId3" imgW="1459866" imgH="203112" progId="Equation.DSMT4">
                <p:embed/>
              </p:oleObj>
            </a:graphicData>
          </a:graphic>
        </p:graphicFrame>
        <p:graphicFrame>
          <p:nvGraphicFramePr>
            <p:cNvPr id="23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186502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186503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25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186504" name="Equation" r:id="rId6" imgW="165100" imgH="914400" progId="Equation.DSMT4">
                <p:embed/>
              </p:oleObj>
            </a:graphicData>
          </a:graphic>
        </p:graphicFrame>
        <p:graphicFrame>
          <p:nvGraphicFramePr>
            <p:cNvPr id="26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186505" name="Equation" r:id="rId7" imgW="1307532" imgH="203112" progId="Equation.DSMT4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Max-percentile algorithm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13" name="Oval 12"/>
          <p:cNvSpPr/>
          <p:nvPr/>
        </p:nvSpPr>
        <p:spPr>
          <a:xfrm>
            <a:off x="2923226" y="335756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Oval 13"/>
          <p:cNvSpPr/>
          <p:nvPr/>
        </p:nvSpPr>
        <p:spPr>
          <a:xfrm>
            <a:off x="3571868" y="1857364"/>
            <a:ext cx="71438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3851920" y="263862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96C-A8F8-470F-B6A7-46015FB27D84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12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186506" name="Equation" r:id="rId8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Oval 14"/>
          <p:cNvSpPr/>
          <p:nvPr/>
        </p:nvSpPr>
        <p:spPr>
          <a:xfrm>
            <a:off x="2928926" y="4143380"/>
            <a:ext cx="107157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Oval 13"/>
          <p:cNvSpPr/>
          <p:nvPr/>
        </p:nvSpPr>
        <p:spPr>
          <a:xfrm>
            <a:off x="2857488" y="192880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Oval 13"/>
          <p:cNvSpPr/>
          <p:nvPr/>
        </p:nvSpPr>
        <p:spPr>
          <a:xfrm>
            <a:off x="2857488" y="2652706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קבוצה 24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26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190597" name="Equation" r:id="rId3" imgW="1459866" imgH="203112" progId="Equation.DSMT4">
                <p:embed/>
              </p:oleObj>
            </a:graphicData>
          </a:graphic>
        </p:graphicFrame>
        <p:graphicFrame>
          <p:nvGraphicFramePr>
            <p:cNvPr id="27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190598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28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190599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29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190600" name="Equation" r:id="rId6" imgW="165100" imgH="914400" progId="Equation.DSMT4">
                <p:embed/>
              </p:oleObj>
            </a:graphicData>
          </a:graphic>
        </p:graphicFrame>
        <p:graphicFrame>
          <p:nvGraphicFramePr>
            <p:cNvPr id="30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190601" name="Equation" r:id="rId7" imgW="1307532" imgH="203112" progId="Equation.DSMT4">
                <p:embed/>
              </p:oleObj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Max-percentile algorithm (final)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13" name="Oval 12"/>
          <p:cNvSpPr/>
          <p:nvPr/>
        </p:nvSpPr>
        <p:spPr>
          <a:xfrm>
            <a:off x="3851920" y="342444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Oval 13"/>
          <p:cNvSpPr/>
          <p:nvPr/>
        </p:nvSpPr>
        <p:spPr>
          <a:xfrm>
            <a:off x="5715008" y="1857364"/>
            <a:ext cx="71438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4780614" y="263862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0D03-932E-43ED-AD68-3EB1598369E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190602" name="Equation" r:id="rId8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Oval 14"/>
          <p:cNvSpPr/>
          <p:nvPr/>
        </p:nvSpPr>
        <p:spPr>
          <a:xfrm>
            <a:off x="2928926" y="4143380"/>
            <a:ext cx="107157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Oval 13"/>
          <p:cNvSpPr/>
          <p:nvPr/>
        </p:nvSpPr>
        <p:spPr>
          <a:xfrm>
            <a:off x="2857488" y="192880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Oval 13"/>
          <p:cNvSpPr/>
          <p:nvPr/>
        </p:nvSpPr>
        <p:spPr>
          <a:xfrm>
            <a:off x="2857488" y="2652706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0" name="Oval 13"/>
          <p:cNvSpPr/>
          <p:nvPr/>
        </p:nvSpPr>
        <p:spPr>
          <a:xfrm>
            <a:off x="2938450" y="3438524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2" name="Oval 13"/>
          <p:cNvSpPr/>
          <p:nvPr/>
        </p:nvSpPr>
        <p:spPr>
          <a:xfrm>
            <a:off x="3571868" y="1928802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3" name="Oval 13"/>
          <p:cNvSpPr/>
          <p:nvPr/>
        </p:nvSpPr>
        <p:spPr>
          <a:xfrm>
            <a:off x="4643438" y="1928802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4" name="Oval 13"/>
          <p:cNvSpPr/>
          <p:nvPr/>
        </p:nvSpPr>
        <p:spPr>
          <a:xfrm>
            <a:off x="3786182" y="2643182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4623-54F0-4B3A-94FA-7FE109B7A90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14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5159496"/>
          </a:xfrm>
        </p:spPr>
        <p:txBody>
          <a:bodyPr>
            <a:normAutofit/>
          </a:bodyPr>
          <a:lstStyle/>
          <a:p>
            <a:pPr lvl="1" algn="l" rtl="0">
              <a:buNone/>
            </a:pP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571736" y="571480"/>
            <a:ext cx="414340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Problems</a:t>
            </a:r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מחבר חץ ישר 19"/>
          <p:cNvCxnSpPr>
            <a:endCxn id="21" idx="0"/>
          </p:cNvCxnSpPr>
          <p:nvPr/>
        </p:nvCxnSpPr>
        <p:spPr>
          <a:xfrm rot="10800000" flipV="1">
            <a:off x="1250134" y="1500174"/>
            <a:ext cx="1464479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/>
          <p:cNvSpPr/>
          <p:nvPr/>
        </p:nvSpPr>
        <p:spPr>
          <a:xfrm>
            <a:off x="285720" y="264318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Single store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3" name="מחבר חץ ישר 22"/>
          <p:cNvCxnSpPr>
            <a:stCxn id="21" idx="2"/>
          </p:cNvCxnSpPr>
          <p:nvPr/>
        </p:nvCxnSpPr>
        <p:spPr>
          <a:xfrm rot="5400000">
            <a:off x="732208" y="3911209"/>
            <a:ext cx="1000134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/>
          <p:cNvSpPr/>
          <p:nvPr/>
        </p:nvSpPr>
        <p:spPr>
          <a:xfrm>
            <a:off x="357158" y="442913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Max percentile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4936" cy="216024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Comic Sans MS" pitchFamily="66" charset="0"/>
              </a:rPr>
              <a:t>Multi-store System</a:t>
            </a:r>
            <a:endParaRPr lang="he-IL" sz="7200" dirty="0">
              <a:latin typeface="Comic Sans MS" pitchFamily="66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CF59-7CDD-4147-A1E3-038A889D369C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148" name="TextBox 147"/>
          <p:cNvSpPr txBox="1"/>
          <p:nvPr/>
        </p:nvSpPr>
        <p:spPr>
          <a:xfrm>
            <a:off x="5580112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store </a:t>
            </a:r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151" name="Group 111"/>
          <p:cNvGrpSpPr/>
          <p:nvPr/>
        </p:nvGrpSpPr>
        <p:grpSpPr>
          <a:xfrm>
            <a:off x="3059832" y="3140968"/>
            <a:ext cx="2376264" cy="1008112"/>
            <a:chOff x="2843808" y="2708920"/>
            <a:chExt cx="2376264" cy="1008112"/>
          </a:xfrm>
        </p:grpSpPr>
        <p:sp>
          <p:nvSpPr>
            <p:cNvPr id="152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843808" y="299695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Clothing factory</a:t>
              </a:r>
              <a:endParaRPr lang="en-US" dirty="0"/>
            </a:p>
          </p:txBody>
        </p:sp>
      </p:grpSp>
      <p:sp>
        <p:nvSpPr>
          <p:cNvPr id="154" name="Oval 29"/>
          <p:cNvSpPr/>
          <p:nvPr/>
        </p:nvSpPr>
        <p:spPr>
          <a:xfrm>
            <a:off x="5148064" y="4509120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5" name="Oval 30"/>
          <p:cNvSpPr/>
          <p:nvPr/>
        </p:nvSpPr>
        <p:spPr>
          <a:xfrm>
            <a:off x="1331640" y="4365104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56" name="Group 54"/>
          <p:cNvGrpSpPr/>
          <p:nvPr/>
        </p:nvGrpSpPr>
        <p:grpSpPr>
          <a:xfrm>
            <a:off x="5508104" y="5373216"/>
            <a:ext cx="936104" cy="368424"/>
            <a:chOff x="5652120" y="3284984"/>
            <a:chExt cx="864096" cy="440432"/>
          </a:xfrm>
        </p:grpSpPr>
        <p:cxnSp>
          <p:nvCxnSpPr>
            <p:cNvPr id="157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0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1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2" name="Group 73"/>
          <p:cNvGrpSpPr/>
          <p:nvPr/>
        </p:nvGrpSpPr>
        <p:grpSpPr>
          <a:xfrm>
            <a:off x="1835696" y="5157192"/>
            <a:ext cx="1080120" cy="321965"/>
            <a:chOff x="1979712" y="2564903"/>
            <a:chExt cx="2376264" cy="1258070"/>
          </a:xfrm>
        </p:grpSpPr>
        <p:cxnSp>
          <p:nvCxnSpPr>
            <p:cNvPr id="163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6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7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8" name="Group 90"/>
          <p:cNvGrpSpPr/>
          <p:nvPr/>
        </p:nvGrpSpPr>
        <p:grpSpPr>
          <a:xfrm>
            <a:off x="6876256" y="5157192"/>
            <a:ext cx="1080120" cy="584448"/>
            <a:chOff x="5436096" y="2204864"/>
            <a:chExt cx="2376264" cy="1088504"/>
          </a:xfrm>
        </p:grpSpPr>
        <p:cxnSp>
          <p:nvCxnSpPr>
            <p:cNvPr id="169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2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3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74" name="Group 84"/>
          <p:cNvGrpSpPr/>
          <p:nvPr/>
        </p:nvGrpSpPr>
        <p:grpSpPr>
          <a:xfrm>
            <a:off x="3275856" y="5085184"/>
            <a:ext cx="864096" cy="368424"/>
            <a:chOff x="5436096" y="2204864"/>
            <a:chExt cx="2376264" cy="1088504"/>
          </a:xfrm>
        </p:grpSpPr>
        <p:cxnSp>
          <p:nvCxnSpPr>
            <p:cNvPr id="175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8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9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80" name="TextBox 179"/>
          <p:cNvSpPr txBox="1"/>
          <p:nvPr/>
        </p:nvSpPr>
        <p:spPr>
          <a:xfrm>
            <a:off x="1979712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store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179512" y="49411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Stochastic demand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251520" y="414908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Local store</a:t>
            </a:r>
            <a:endParaRPr lang="en-US" dirty="0"/>
          </a:p>
        </p:txBody>
      </p:sp>
      <p:cxnSp>
        <p:nvCxnSpPr>
          <p:cNvPr id="183" name="Straight Arrow Connector 113"/>
          <p:cNvCxnSpPr>
            <a:endCxn id="161" idx="2"/>
          </p:cNvCxnSpPr>
          <p:nvPr/>
        </p:nvCxnSpPr>
        <p:spPr>
          <a:xfrm>
            <a:off x="5796136" y="5013176"/>
            <a:ext cx="34177" cy="396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19"/>
          <p:cNvCxnSpPr>
            <a:stCxn id="193" idx="2"/>
          </p:cNvCxnSpPr>
          <p:nvPr/>
        </p:nvCxnSpPr>
        <p:spPr>
          <a:xfrm rot="16200000" flipH="1">
            <a:off x="3793155" y="3370234"/>
            <a:ext cx="581293" cy="32806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21"/>
          <p:cNvCxnSpPr>
            <a:endCxn id="161" idx="2"/>
          </p:cNvCxnSpPr>
          <p:nvPr/>
        </p:nvCxnSpPr>
        <p:spPr>
          <a:xfrm>
            <a:off x="5076056" y="4221088"/>
            <a:ext cx="754257" cy="11885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6572264" y="28574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Revenue:</a:t>
            </a:r>
          </a:p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&gt; Remote &gt;  Factory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7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69660"/>
            <a:ext cx="314981" cy="290783"/>
          </a:xfrm>
          <a:prstGeom prst="rect">
            <a:avLst/>
          </a:prstGeom>
          <a:noFill/>
        </p:spPr>
      </p:pic>
      <p:pic>
        <p:nvPicPr>
          <p:cNvPr id="18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14686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500438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0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500438"/>
            <a:ext cx="314981" cy="290783"/>
          </a:xfrm>
          <a:prstGeom prst="rect">
            <a:avLst/>
          </a:prstGeom>
          <a:noFill/>
        </p:spPr>
      </p:pic>
      <p:pic>
        <p:nvPicPr>
          <p:cNvPr id="191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14752"/>
            <a:ext cx="314981" cy="290783"/>
          </a:xfrm>
          <a:prstGeom prst="rect">
            <a:avLst/>
          </a:prstGeom>
          <a:noFill/>
        </p:spPr>
      </p:pic>
      <p:pic>
        <p:nvPicPr>
          <p:cNvPr id="192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572008"/>
            <a:ext cx="314981" cy="290783"/>
          </a:xfrm>
          <a:prstGeom prst="rect">
            <a:avLst/>
          </a:prstGeom>
          <a:noFill/>
        </p:spPr>
      </p:pic>
      <p:pic>
        <p:nvPicPr>
          <p:cNvPr id="193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429132"/>
            <a:ext cx="314981" cy="290783"/>
          </a:xfrm>
          <a:prstGeom prst="rect">
            <a:avLst/>
          </a:prstGeom>
          <a:noFill/>
        </p:spPr>
      </p:pic>
      <p:pic>
        <p:nvPicPr>
          <p:cNvPr id="19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429132"/>
            <a:ext cx="306803" cy="42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5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643314"/>
            <a:ext cx="314981" cy="290783"/>
          </a:xfrm>
          <a:prstGeom prst="rect">
            <a:avLst/>
          </a:prstGeom>
          <a:noFill/>
        </p:spPr>
      </p:pic>
      <p:pic>
        <p:nvPicPr>
          <p:cNvPr id="19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572008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643446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8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643446"/>
            <a:ext cx="314981" cy="290783"/>
          </a:xfrm>
          <a:prstGeom prst="rect">
            <a:avLst/>
          </a:prstGeom>
          <a:noFill/>
        </p:spPr>
      </p:pic>
      <p:pic>
        <p:nvPicPr>
          <p:cNvPr id="20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572008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Matching </a:t>
            </a:r>
            <a:r>
              <a:rPr lang="en-US" sz="3200" dirty="0" smtClean="0">
                <a:latin typeface="Comic Sans MS" pitchFamily="66" charset="0"/>
              </a:rPr>
              <a:t>(multi-region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fld id="{42185B3D-6B98-4351-BA5D-D6F41AE84BD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16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</p:spPr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71538" y="1285860"/>
            <a:ext cx="724259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400" b="1" u="sng" dirty="0" smtClean="0">
                <a:latin typeface="Comic Sans MS" pitchFamily="66" charset="0"/>
              </a:rPr>
              <a:t>Matching Problem: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Given </a:t>
            </a:r>
            <a:r>
              <a:rPr lang="en-US" sz="2400" u="sng" dirty="0" smtClean="0">
                <a:latin typeface="Comic Sans MS" pitchFamily="66" charset="0"/>
              </a:rPr>
              <a:t>deterministic</a:t>
            </a:r>
            <a:r>
              <a:rPr lang="en-US" sz="2400" dirty="0" smtClean="0">
                <a:latin typeface="Comic Sans MS" pitchFamily="66" charset="0"/>
              </a:rPr>
              <a:t> demand, store shirts.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Match between demand and shirts.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Solution (simple) in linear time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Closed formula revenue.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26" name="מציין מיקום של כותרת תחתונה 4"/>
          <p:cNvSpPr txBox="1">
            <a:spLocks/>
          </p:cNvSpPr>
          <p:nvPr/>
        </p:nvSpPr>
        <p:spPr>
          <a:xfrm>
            <a:off x="2886700" y="603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Y. Rochman 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Oval 29"/>
          <p:cNvSpPr/>
          <p:nvPr/>
        </p:nvSpPr>
        <p:spPr>
          <a:xfrm>
            <a:off x="5148064" y="4509120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30"/>
          <p:cNvSpPr/>
          <p:nvPr/>
        </p:nvSpPr>
        <p:spPr>
          <a:xfrm>
            <a:off x="1357290" y="4286256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8" name="Smiley Face 95"/>
          <p:cNvSpPr/>
          <p:nvPr/>
        </p:nvSpPr>
        <p:spPr>
          <a:xfrm>
            <a:off x="2714612" y="5214950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9" name="Smiley Face 97"/>
          <p:cNvSpPr/>
          <p:nvPr/>
        </p:nvSpPr>
        <p:spPr>
          <a:xfrm>
            <a:off x="5429256" y="5286388"/>
            <a:ext cx="368590" cy="357190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0" name="Smiley Face 95"/>
          <p:cNvSpPr/>
          <p:nvPr/>
        </p:nvSpPr>
        <p:spPr>
          <a:xfrm>
            <a:off x="3428992" y="5143512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1" name="Smiley Face 95"/>
          <p:cNvSpPr/>
          <p:nvPr/>
        </p:nvSpPr>
        <p:spPr>
          <a:xfrm>
            <a:off x="6072198" y="5357826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2" name="Smiley Face 95"/>
          <p:cNvSpPr/>
          <p:nvPr/>
        </p:nvSpPr>
        <p:spPr>
          <a:xfrm>
            <a:off x="7215206" y="5286388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" name="Smiley Face 97"/>
          <p:cNvSpPr/>
          <p:nvPr/>
        </p:nvSpPr>
        <p:spPr>
          <a:xfrm>
            <a:off x="1714480" y="5143512"/>
            <a:ext cx="368590" cy="357190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4" name="Smiley Face 97"/>
          <p:cNvSpPr/>
          <p:nvPr/>
        </p:nvSpPr>
        <p:spPr>
          <a:xfrm>
            <a:off x="2285984" y="5286388"/>
            <a:ext cx="368590" cy="357190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45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500570"/>
            <a:ext cx="547130" cy="505097"/>
          </a:xfrm>
          <a:prstGeom prst="rect">
            <a:avLst/>
          </a:prstGeom>
          <a:noFill/>
        </p:spPr>
      </p:pic>
      <p:pic>
        <p:nvPicPr>
          <p:cNvPr id="146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500570"/>
            <a:ext cx="547130" cy="505097"/>
          </a:xfrm>
          <a:prstGeom prst="rect">
            <a:avLst/>
          </a:prstGeom>
          <a:noFill/>
        </p:spPr>
      </p:pic>
      <p:pic>
        <p:nvPicPr>
          <p:cNvPr id="14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572008"/>
            <a:ext cx="410576" cy="56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410576" cy="56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9" name="TextBox 148"/>
          <p:cNvSpPr txBox="1"/>
          <p:nvPr/>
        </p:nvSpPr>
        <p:spPr>
          <a:xfrm>
            <a:off x="4429124" y="4429132"/>
            <a:ext cx="755335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?</a:t>
            </a:r>
            <a:endParaRPr lang="he-IL" sz="9600" dirty="0"/>
          </a:p>
        </p:txBody>
      </p:sp>
      <p:pic>
        <p:nvPicPr>
          <p:cNvPr id="150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714884"/>
            <a:ext cx="547130" cy="505097"/>
          </a:xfrm>
          <a:prstGeom prst="rect">
            <a:avLst/>
          </a:prstGeom>
          <a:noFill/>
        </p:spPr>
      </p:pic>
      <p:pic>
        <p:nvPicPr>
          <p:cNvPr id="15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714884"/>
            <a:ext cx="410576" cy="57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714884"/>
            <a:ext cx="410576" cy="57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30"/>
          <p:cNvSpPr/>
          <p:nvPr/>
        </p:nvSpPr>
        <p:spPr>
          <a:xfrm>
            <a:off x="4357686" y="4214818"/>
            <a:ext cx="3857652" cy="1857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57224" y="4286256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2" name="Group 54"/>
          <p:cNvGrpSpPr/>
          <p:nvPr/>
        </p:nvGrpSpPr>
        <p:grpSpPr>
          <a:xfrm>
            <a:off x="5033688" y="5294368"/>
            <a:ext cx="936104" cy="368424"/>
            <a:chOff x="5652120" y="3284984"/>
            <a:chExt cx="864096" cy="440432"/>
          </a:xfrm>
          <a:solidFill>
            <a:srgbClr val="FFFF00"/>
          </a:solidFill>
        </p:grpSpPr>
        <p:cxnSp>
          <p:nvCxnSpPr>
            <p:cNvPr id="33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6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7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8" name="Group 73"/>
          <p:cNvGrpSpPr/>
          <p:nvPr/>
        </p:nvGrpSpPr>
        <p:grpSpPr>
          <a:xfrm>
            <a:off x="1597254" y="5064664"/>
            <a:ext cx="1080120" cy="321965"/>
            <a:chOff x="1979712" y="2564903"/>
            <a:chExt cx="2376264" cy="1258070"/>
          </a:xfrm>
          <a:solidFill>
            <a:srgbClr val="FFFF00"/>
          </a:solidFill>
        </p:grpSpPr>
        <p:cxnSp>
          <p:nvCxnSpPr>
            <p:cNvPr id="39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2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3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4" name="Group 90"/>
          <p:cNvGrpSpPr/>
          <p:nvPr/>
        </p:nvGrpSpPr>
        <p:grpSpPr>
          <a:xfrm>
            <a:off x="6401840" y="5078344"/>
            <a:ext cx="1080120" cy="584448"/>
            <a:chOff x="5436096" y="2204864"/>
            <a:chExt cx="2376264" cy="1088504"/>
          </a:xfrm>
        </p:grpSpPr>
        <p:cxnSp>
          <p:nvCxnSpPr>
            <p:cNvPr id="45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8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9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0" name="Group 84"/>
          <p:cNvGrpSpPr/>
          <p:nvPr/>
        </p:nvGrpSpPr>
        <p:grpSpPr>
          <a:xfrm>
            <a:off x="2801440" y="5006336"/>
            <a:ext cx="864096" cy="368424"/>
            <a:chOff x="5436096" y="2204864"/>
            <a:chExt cx="2376264" cy="1088504"/>
          </a:xfrm>
        </p:grpSpPr>
        <p:cxnSp>
          <p:nvCxnSpPr>
            <p:cNvPr id="51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4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5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Shirts Allocation Bounded   problem(1)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fld id="{4494F9E9-851F-49B3-AAB9-C93B1952E18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17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</p:spPr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Given arbitrary </a:t>
            </a:r>
            <a:r>
              <a:rPr lang="en-US" sz="2400" b="1" u="sng" dirty="0" smtClean="0">
                <a:latin typeface="Comic Sans MS" pitchFamily="66" charset="0"/>
              </a:rPr>
              <a:t>stochastic demand.</a:t>
            </a:r>
          </a:p>
          <a:p>
            <a:pPr algn="l" rtl="0"/>
            <a:r>
              <a:rPr lang="en-US" sz="2400" b="1" u="sng" dirty="0" smtClean="0">
                <a:latin typeface="Comic Sans MS" pitchFamily="66" charset="0"/>
              </a:rPr>
              <a:t>Shirts Allocation Bounded (SAB) Problem: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Given: stores’ </a:t>
            </a:r>
            <a:r>
              <a:rPr lang="en-US" sz="2400" u="sng" dirty="0" smtClean="0">
                <a:latin typeface="Comic Sans MS" pitchFamily="66" charset="0"/>
              </a:rPr>
              <a:t>storage</a:t>
            </a:r>
            <a:r>
              <a:rPr lang="en-US" sz="2400" dirty="0" smtClean="0">
                <a:latin typeface="Comic Sans MS" pitchFamily="66" charset="0"/>
              </a:rPr>
              <a:t> size.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Required: Place shirts in stores.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Objective: Maximize revenue.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Under maximal matching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pic>
        <p:nvPicPr>
          <p:cNvPr id="285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500570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429132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429132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643446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500570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500570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643446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Box 62"/>
          <p:cNvSpPr txBox="1"/>
          <p:nvPr/>
        </p:nvSpPr>
        <p:spPr>
          <a:xfrm>
            <a:off x="102979" y="4214818"/>
            <a:ext cx="91884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/>
              <a:t>Place</a:t>
            </a:r>
          </a:p>
          <a:p>
            <a:r>
              <a:rPr lang="en-US" dirty="0" smtClean="0"/>
              <a:t>3 shirts </a:t>
            </a:r>
            <a:endParaRPr lang="he-IL" dirty="0"/>
          </a:p>
        </p:txBody>
      </p:sp>
      <p:sp>
        <p:nvSpPr>
          <p:cNvPr id="64" name="TextBox 63"/>
          <p:cNvSpPr txBox="1"/>
          <p:nvPr/>
        </p:nvSpPr>
        <p:spPr>
          <a:xfrm>
            <a:off x="8225158" y="4214818"/>
            <a:ext cx="91884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/>
              <a:t>Place</a:t>
            </a:r>
          </a:p>
          <a:p>
            <a:r>
              <a:rPr lang="en-US" dirty="0" smtClean="0"/>
              <a:t>4 shirts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Shirts Allocation Bounded problem(2)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FC57-6136-4264-82E3-05FE288B7664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18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71600" y="1698504"/>
            <a:ext cx="7242598" cy="5159496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 smtClean="0">
                <a:latin typeface="Comic Sans MS" pitchFamily="66" charset="0"/>
              </a:rPr>
              <a:t>Theorem:</a:t>
            </a:r>
            <a:r>
              <a:rPr lang="en-US" sz="2800" dirty="0" smtClean="0">
                <a:latin typeface="Comic Sans MS" pitchFamily="66" charset="0"/>
              </a:rPr>
              <a:t>  SAB problem can be solved via minimum-cost max-flow algorithm with O(</a:t>
            </a:r>
            <a:r>
              <a:rPr lang="en-US" sz="2800" dirty="0" err="1" smtClean="0">
                <a:latin typeface="Comic Sans MS" pitchFamily="66" charset="0"/>
              </a:rPr>
              <a:t>ksm</a:t>
            </a:r>
            <a:r>
              <a:rPr lang="en-US" sz="2800" dirty="0" smtClean="0">
                <a:latin typeface="Comic Sans MS" pitchFamily="66" charset="0"/>
              </a:rPr>
              <a:t>)  vertices.</a:t>
            </a:r>
          </a:p>
          <a:p>
            <a:pPr algn="l" rtl="0">
              <a:buNone/>
            </a:pPr>
            <a:r>
              <a:rPr lang="en-US" sz="2800" dirty="0" smtClean="0">
                <a:latin typeface="Comic Sans MS" pitchFamily="66" charset="0"/>
              </a:rPr>
              <a:t>Where: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s= total storage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m=# shirts types,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k=# stores </a:t>
            </a:r>
            <a:endParaRPr lang="en-US" sz="2800" dirty="0" smtClean="0">
              <a:latin typeface="Comic Sans MS" pitchFamily="66" charset="0"/>
            </a:endParaRPr>
          </a:p>
          <a:p>
            <a:pPr algn="l" rtl="0"/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 </a:t>
            </a:r>
            <a:r>
              <a:rPr lang="en-US" sz="2800" dirty="0" smtClean="0">
                <a:latin typeface="Comic Sans MS" pitchFamily="66" charset="0"/>
              </a:rPr>
              <a:t> SAB is not NP-Hard.</a:t>
            </a:r>
          </a:p>
          <a:p>
            <a:pPr algn="l" rtl="0"/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Difficulty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2800" dirty="0" smtClean="0">
                <a:latin typeface="Comic Sans MS" pitchFamily="66" charset="0"/>
              </a:rPr>
              <a:t>Time Complexity -</a:t>
            </a:r>
          </a:p>
        </p:txBody>
      </p:sp>
      <p:graphicFrame>
        <p:nvGraphicFramePr>
          <p:cNvPr id="276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909654"/>
              </p:ext>
            </p:extLst>
          </p:nvPr>
        </p:nvGraphicFramePr>
        <p:xfrm>
          <a:off x="6357950" y="5357826"/>
          <a:ext cx="1928812" cy="642937"/>
        </p:xfrm>
        <a:graphic>
          <a:graphicData uri="http://schemas.openxmlformats.org/presentationml/2006/ole">
            <p:oleObj spid="_x0000_s276524" name="Equation" r:id="rId4" imgW="685800" imgH="228600" progId="Equation.DSMT4">
              <p:embed/>
            </p:oleObj>
          </a:graphicData>
        </a:graphic>
      </p:graphicFrame>
      <p:sp>
        <p:nvSpPr>
          <p:cNvPr id="9" name="Oval 30"/>
          <p:cNvSpPr/>
          <p:nvPr/>
        </p:nvSpPr>
        <p:spPr>
          <a:xfrm>
            <a:off x="7072330" y="2928934"/>
            <a:ext cx="2000264" cy="11430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1" name="Group 54"/>
          <p:cNvGrpSpPr/>
          <p:nvPr/>
        </p:nvGrpSpPr>
        <p:grpSpPr>
          <a:xfrm>
            <a:off x="7572396" y="3643314"/>
            <a:ext cx="571504" cy="296986"/>
            <a:chOff x="5652120" y="3284984"/>
            <a:chExt cx="864096" cy="440432"/>
          </a:xfrm>
          <a:solidFill>
            <a:srgbClr val="FFFF00"/>
          </a:solidFill>
        </p:grpSpPr>
        <p:cxnSp>
          <p:nvCxnSpPr>
            <p:cNvPr id="12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7" name="Group 90"/>
          <p:cNvGrpSpPr/>
          <p:nvPr/>
        </p:nvGrpSpPr>
        <p:grpSpPr>
          <a:xfrm>
            <a:off x="8072462" y="3500438"/>
            <a:ext cx="599052" cy="376404"/>
            <a:chOff x="5436096" y="2204864"/>
            <a:chExt cx="2376264" cy="1088504"/>
          </a:xfrm>
        </p:grpSpPr>
        <p:cxnSp>
          <p:nvCxnSpPr>
            <p:cNvPr id="28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1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2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143248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0507" y="3143248"/>
            <a:ext cx="472782" cy="37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extBox 45"/>
          <p:cNvSpPr txBox="1"/>
          <p:nvPr/>
        </p:nvSpPr>
        <p:spPr>
          <a:xfrm>
            <a:off x="8215338" y="4000504"/>
            <a:ext cx="622286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s=5</a:t>
            </a:r>
          </a:p>
          <a:p>
            <a:pPr algn="l"/>
            <a:r>
              <a:rPr lang="en-US" dirty="0" smtClean="0">
                <a:latin typeface="Comic Sans MS" pitchFamily="66" charset="0"/>
              </a:rPr>
              <a:t>m=2</a:t>
            </a:r>
          </a:p>
          <a:p>
            <a:pPr algn="l"/>
            <a:r>
              <a:rPr lang="en-US" dirty="0" smtClean="0">
                <a:latin typeface="Comic Sans MS" pitchFamily="66" charset="0"/>
              </a:rPr>
              <a:t>k=3</a:t>
            </a:r>
            <a:endParaRPr lang="en-US" dirty="0" smtClean="0"/>
          </a:p>
        </p:txBody>
      </p:sp>
      <p:sp>
        <p:nvSpPr>
          <p:cNvPr id="48" name="Oval 30"/>
          <p:cNvSpPr/>
          <p:nvPr/>
        </p:nvSpPr>
        <p:spPr>
          <a:xfrm>
            <a:off x="5000628" y="2857496"/>
            <a:ext cx="2000264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9" name="Group 54"/>
          <p:cNvGrpSpPr/>
          <p:nvPr/>
        </p:nvGrpSpPr>
        <p:grpSpPr>
          <a:xfrm>
            <a:off x="6143636" y="3429000"/>
            <a:ext cx="571504" cy="296986"/>
            <a:chOff x="5652120" y="3284984"/>
            <a:chExt cx="864096" cy="440432"/>
          </a:xfrm>
          <a:solidFill>
            <a:srgbClr val="FFFF00"/>
          </a:solidFill>
        </p:grpSpPr>
        <p:cxnSp>
          <p:nvCxnSpPr>
            <p:cNvPr id="50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3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4" name="Rectangle 43"/>
            <p:cNvSpPr/>
            <p:nvPr/>
          </p:nvSpPr>
          <p:spPr>
            <a:xfrm flipV="1">
              <a:off x="5890058" y="3496868"/>
              <a:ext cx="86098" cy="223477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5" name="Group 90"/>
          <p:cNvGrpSpPr/>
          <p:nvPr/>
        </p:nvGrpSpPr>
        <p:grpSpPr>
          <a:xfrm>
            <a:off x="5429256" y="3357562"/>
            <a:ext cx="599052" cy="376404"/>
            <a:chOff x="5436096" y="2204864"/>
            <a:chExt cx="2376264" cy="1088504"/>
          </a:xfrm>
        </p:grpSpPr>
        <p:cxnSp>
          <p:nvCxnSpPr>
            <p:cNvPr id="56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9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0" name="Rectangle 82"/>
            <p:cNvSpPr/>
            <p:nvPr/>
          </p:nvSpPr>
          <p:spPr>
            <a:xfrm flipV="1">
              <a:off x="6084169" y="3031216"/>
              <a:ext cx="485422" cy="24962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6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3041194"/>
            <a:ext cx="420827" cy="33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3015680"/>
            <a:ext cx="435123" cy="34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Oval 30"/>
          <p:cNvSpPr/>
          <p:nvPr/>
        </p:nvSpPr>
        <p:spPr>
          <a:xfrm>
            <a:off x="5715008" y="4143380"/>
            <a:ext cx="2000264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6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4179099"/>
            <a:ext cx="500066" cy="39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8" name="Group 73"/>
          <p:cNvGrpSpPr/>
          <p:nvPr/>
        </p:nvGrpSpPr>
        <p:grpSpPr>
          <a:xfrm>
            <a:off x="6072198" y="4714884"/>
            <a:ext cx="677142" cy="171679"/>
            <a:chOff x="1979712" y="2564903"/>
            <a:chExt cx="2376264" cy="1258070"/>
          </a:xfrm>
          <a:solidFill>
            <a:srgbClr val="FFFF00"/>
          </a:solidFill>
        </p:grpSpPr>
        <p:cxnSp>
          <p:nvCxnSpPr>
            <p:cNvPr id="79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2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3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858016" y="4643446"/>
            <a:ext cx="571504" cy="285752"/>
            <a:chOff x="5436096" y="2204864"/>
            <a:chExt cx="2376264" cy="1088504"/>
          </a:xfrm>
        </p:grpSpPr>
        <p:cxnSp>
          <p:nvCxnSpPr>
            <p:cNvPr id="85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8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9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Reduction of LA- part 1</a:t>
            </a:r>
            <a:endParaRPr lang="he-IL" dirty="0"/>
          </a:p>
        </p:txBody>
      </p:sp>
      <p:sp>
        <p:nvSpPr>
          <p:cNvPr id="121" name="אליפסה 120"/>
          <p:cNvSpPr/>
          <p:nvPr/>
        </p:nvSpPr>
        <p:spPr>
          <a:xfrm>
            <a:off x="0" y="4643446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123" name="מחבר חץ ישר 122"/>
          <p:cNvCxnSpPr>
            <a:stCxn id="121" idx="7"/>
            <a:endCxn id="125" idx="2"/>
          </p:cNvCxnSpPr>
          <p:nvPr/>
        </p:nvCxnSpPr>
        <p:spPr>
          <a:xfrm rot="5400000" flipH="1" flipV="1">
            <a:off x="-189970" y="3148496"/>
            <a:ext cx="1981135" cy="1113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מחבר חץ ישר 123"/>
          <p:cNvCxnSpPr>
            <a:stCxn id="121" idx="7"/>
            <a:endCxn id="126" idx="2"/>
          </p:cNvCxnSpPr>
          <p:nvPr/>
        </p:nvCxnSpPr>
        <p:spPr>
          <a:xfrm rot="5400000" flipH="1" flipV="1">
            <a:off x="452972" y="3791438"/>
            <a:ext cx="695251" cy="1113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אליפסה 124"/>
          <p:cNvSpPr/>
          <p:nvPr/>
        </p:nvSpPr>
        <p:spPr>
          <a:xfrm>
            <a:off x="1357290" y="2500306"/>
            <a:ext cx="642942" cy="4286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26" name="אליפסה 125"/>
          <p:cNvSpPr/>
          <p:nvPr/>
        </p:nvSpPr>
        <p:spPr>
          <a:xfrm>
            <a:off x="1357290" y="3786190"/>
            <a:ext cx="642942" cy="4286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27" name="אליפסה 126"/>
          <p:cNvSpPr/>
          <p:nvPr/>
        </p:nvSpPr>
        <p:spPr>
          <a:xfrm>
            <a:off x="1214414" y="5072074"/>
            <a:ext cx="642942" cy="4286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cxnSp>
        <p:nvCxnSpPr>
          <p:cNvPr id="128" name="מחבר חץ ישר 127"/>
          <p:cNvCxnSpPr>
            <a:stCxn id="121" idx="6"/>
            <a:endCxn id="127" idx="1"/>
          </p:cNvCxnSpPr>
          <p:nvPr/>
        </p:nvCxnSpPr>
        <p:spPr>
          <a:xfrm>
            <a:off x="285752" y="4822041"/>
            <a:ext cx="1022819" cy="31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מחבר חץ ישר 128"/>
          <p:cNvCxnSpPr>
            <a:stCxn id="125" idx="7"/>
          </p:cNvCxnSpPr>
          <p:nvPr/>
        </p:nvCxnSpPr>
        <p:spPr>
          <a:xfrm rot="5400000" flipH="1" flipV="1">
            <a:off x="2171801" y="1520201"/>
            <a:ext cx="777151" cy="1308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0" name="Object 5"/>
          <p:cNvGraphicFramePr>
            <a:graphicFrameLocks noChangeAspect="1"/>
          </p:cNvGraphicFramePr>
          <p:nvPr/>
        </p:nvGraphicFramePr>
        <p:xfrm>
          <a:off x="642910" y="2500306"/>
          <a:ext cx="619125" cy="465138"/>
        </p:xfrm>
        <a:graphic>
          <a:graphicData uri="http://schemas.openxmlformats.org/presentationml/2006/ole">
            <p:oleObj spid="_x0000_s300034" name="Equation" r:id="rId3" imgW="304560" imgH="228600" progId="Equation.DSMT4">
              <p:embed/>
            </p:oleObj>
          </a:graphicData>
        </a:graphic>
      </p:graphicFrame>
      <p:graphicFrame>
        <p:nvGraphicFramePr>
          <p:cNvPr id="131" name="Object 6"/>
          <p:cNvGraphicFramePr>
            <a:graphicFrameLocks noChangeAspect="1"/>
          </p:cNvGraphicFramePr>
          <p:nvPr/>
        </p:nvGraphicFramePr>
        <p:xfrm>
          <a:off x="642910" y="3786190"/>
          <a:ext cx="595313" cy="465138"/>
        </p:xfrm>
        <a:graphic>
          <a:graphicData uri="http://schemas.openxmlformats.org/presentationml/2006/ole">
            <p:oleObj spid="_x0000_s300035" name="Equation" r:id="rId4" imgW="291960" imgH="228600" progId="Equation.DSMT4">
              <p:embed/>
            </p:oleObj>
          </a:graphicData>
        </a:graphic>
      </p:graphicFrame>
      <p:graphicFrame>
        <p:nvGraphicFramePr>
          <p:cNvPr id="132" name="Object 7"/>
          <p:cNvGraphicFramePr>
            <a:graphicFrameLocks noChangeAspect="1"/>
          </p:cNvGraphicFramePr>
          <p:nvPr/>
        </p:nvGraphicFramePr>
        <p:xfrm>
          <a:off x="571472" y="4572008"/>
          <a:ext cx="595312" cy="465137"/>
        </p:xfrm>
        <a:graphic>
          <a:graphicData uri="http://schemas.openxmlformats.org/presentationml/2006/ole">
            <p:oleObj spid="_x0000_s300036" name="Equation" r:id="rId5" imgW="291960" imgH="228600" progId="Equation.DSMT4">
              <p:embed/>
            </p:oleObj>
          </a:graphicData>
        </a:graphic>
      </p:graphicFrame>
      <p:graphicFrame>
        <p:nvGraphicFramePr>
          <p:cNvPr id="133" name="Object 8"/>
          <p:cNvGraphicFramePr>
            <a:graphicFrameLocks noChangeAspect="1"/>
          </p:cNvGraphicFramePr>
          <p:nvPr/>
        </p:nvGraphicFramePr>
        <p:xfrm>
          <a:off x="2000232" y="1785926"/>
          <a:ext cx="568325" cy="412750"/>
        </p:xfrm>
        <a:graphic>
          <a:graphicData uri="http://schemas.openxmlformats.org/presentationml/2006/ole">
            <p:oleObj spid="_x0000_s300037" name="Equation" r:id="rId6" imgW="279360" imgH="203040" progId="Equation.DSMT4">
              <p:embed/>
            </p:oleObj>
          </a:graphicData>
        </a:graphic>
      </p:graphicFrame>
      <p:sp>
        <p:nvSpPr>
          <p:cNvPr id="134" name="אליפסה 133"/>
          <p:cNvSpPr/>
          <p:nvPr/>
        </p:nvSpPr>
        <p:spPr>
          <a:xfrm>
            <a:off x="3214678" y="1500174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35" name="Object 10"/>
          <p:cNvGraphicFramePr>
            <a:graphicFrameLocks noChangeAspect="1"/>
          </p:cNvGraphicFramePr>
          <p:nvPr/>
        </p:nvGraphicFramePr>
        <p:xfrm>
          <a:off x="1500166" y="2571744"/>
          <a:ext cx="277814" cy="284164"/>
        </p:xfrm>
        <a:graphic>
          <a:graphicData uri="http://schemas.openxmlformats.org/presentationml/2006/ole">
            <p:oleObj spid="_x0000_s300038" name="Equation" r:id="rId7" imgW="126720" imgH="139680" progId="Equation.DSMT4">
              <p:embed/>
            </p:oleObj>
          </a:graphicData>
        </a:graphic>
      </p:graphicFrame>
      <p:graphicFrame>
        <p:nvGraphicFramePr>
          <p:cNvPr id="136" name="Object 11"/>
          <p:cNvGraphicFramePr>
            <a:graphicFrameLocks noChangeAspect="1"/>
          </p:cNvGraphicFramePr>
          <p:nvPr/>
        </p:nvGraphicFramePr>
        <p:xfrm>
          <a:off x="1571625" y="3819525"/>
          <a:ext cx="277813" cy="361950"/>
        </p:xfrm>
        <a:graphic>
          <a:graphicData uri="http://schemas.openxmlformats.org/presentationml/2006/ole">
            <p:oleObj spid="_x0000_s300039" name="Equation" r:id="rId8" imgW="126720" imgH="177480" progId="Equation.DSMT4">
              <p:embed/>
            </p:oleObj>
          </a:graphicData>
        </a:graphic>
      </p:graphicFrame>
      <p:graphicFrame>
        <p:nvGraphicFramePr>
          <p:cNvPr id="137" name="Object 12"/>
          <p:cNvGraphicFramePr>
            <a:graphicFrameLocks noChangeAspect="1"/>
          </p:cNvGraphicFramePr>
          <p:nvPr/>
        </p:nvGraphicFramePr>
        <p:xfrm>
          <a:off x="1428728" y="5143512"/>
          <a:ext cx="249238" cy="284162"/>
        </p:xfrm>
        <a:graphic>
          <a:graphicData uri="http://schemas.openxmlformats.org/presentationml/2006/ole">
            <p:oleObj spid="_x0000_s300040" name="Equation" r:id="rId9" imgW="114120" imgH="139680" progId="Equation.DSMT4">
              <p:embed/>
            </p:oleObj>
          </a:graphicData>
        </a:graphic>
      </p:graphicFrame>
      <p:graphicFrame>
        <p:nvGraphicFramePr>
          <p:cNvPr id="138" name="Object 13"/>
          <p:cNvGraphicFramePr>
            <a:graphicFrameLocks noChangeAspect="1"/>
          </p:cNvGraphicFramePr>
          <p:nvPr/>
        </p:nvGraphicFramePr>
        <p:xfrm>
          <a:off x="3262313" y="1617663"/>
          <a:ext cx="611187" cy="336550"/>
        </p:xfrm>
        <a:graphic>
          <a:graphicData uri="http://schemas.openxmlformats.org/presentationml/2006/ole">
            <p:oleObj spid="_x0000_s300041" name="Equation" r:id="rId10" imgW="279360" imgH="164880" progId="Equation.DSMT4">
              <p:embed/>
            </p:oleObj>
          </a:graphicData>
        </a:graphic>
      </p:graphicFrame>
      <p:sp>
        <p:nvSpPr>
          <p:cNvPr id="139" name="אליפסה 138"/>
          <p:cNvSpPr/>
          <p:nvPr/>
        </p:nvSpPr>
        <p:spPr>
          <a:xfrm>
            <a:off x="3238481" y="2239941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0" name="Object 13"/>
          <p:cNvGraphicFramePr>
            <a:graphicFrameLocks noChangeAspect="1"/>
          </p:cNvGraphicFramePr>
          <p:nvPr/>
        </p:nvGraphicFramePr>
        <p:xfrm>
          <a:off x="3271838" y="2319338"/>
          <a:ext cx="639762" cy="414337"/>
        </p:xfrm>
        <a:graphic>
          <a:graphicData uri="http://schemas.openxmlformats.org/presentationml/2006/ole">
            <p:oleObj spid="_x0000_s300042" name="Equation" r:id="rId11" imgW="291960" imgH="203040" progId="Equation.DSMT4">
              <p:embed/>
            </p:oleObj>
          </a:graphicData>
        </a:graphic>
      </p:graphicFrame>
      <p:sp>
        <p:nvSpPr>
          <p:cNvPr id="141" name="אליפסה 140"/>
          <p:cNvSpPr/>
          <p:nvPr/>
        </p:nvSpPr>
        <p:spPr>
          <a:xfrm>
            <a:off x="3143240" y="2928934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2" name="Object 13"/>
          <p:cNvGraphicFramePr>
            <a:graphicFrameLocks noChangeAspect="1"/>
          </p:cNvGraphicFramePr>
          <p:nvPr/>
        </p:nvGraphicFramePr>
        <p:xfrm>
          <a:off x="3286116" y="3071810"/>
          <a:ext cx="582612" cy="336550"/>
        </p:xfrm>
        <a:graphic>
          <a:graphicData uri="http://schemas.openxmlformats.org/presentationml/2006/ole">
            <p:oleObj spid="_x0000_s300043" name="Equation" r:id="rId12" imgW="266400" imgH="164880" progId="Equation.DSMT4">
              <p:embed/>
            </p:oleObj>
          </a:graphicData>
        </a:graphic>
      </p:graphicFrame>
      <p:cxnSp>
        <p:nvCxnSpPr>
          <p:cNvPr id="143" name="מחבר חץ ישר 142"/>
          <p:cNvCxnSpPr>
            <a:stCxn id="125" idx="6"/>
          </p:cNvCxnSpPr>
          <p:nvPr/>
        </p:nvCxnSpPr>
        <p:spPr>
          <a:xfrm flipV="1">
            <a:off x="2000232" y="2428869"/>
            <a:ext cx="1357322" cy="28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" name="Object 16"/>
          <p:cNvGraphicFramePr>
            <a:graphicFrameLocks noChangeAspect="1"/>
          </p:cNvGraphicFramePr>
          <p:nvPr/>
        </p:nvGraphicFramePr>
        <p:xfrm>
          <a:off x="2571736" y="2143116"/>
          <a:ext cx="568325" cy="412750"/>
        </p:xfrm>
        <a:graphic>
          <a:graphicData uri="http://schemas.openxmlformats.org/presentationml/2006/ole">
            <p:oleObj spid="_x0000_s300044" name="Equation" r:id="rId13" imgW="279360" imgH="203040" progId="Equation.DSMT4">
              <p:embed/>
            </p:oleObj>
          </a:graphicData>
        </a:graphic>
      </p:graphicFrame>
      <p:cxnSp>
        <p:nvCxnSpPr>
          <p:cNvPr id="145" name="מחבר חץ ישר 144"/>
          <p:cNvCxnSpPr>
            <a:stCxn id="125" idx="5"/>
            <a:endCxn id="141" idx="2"/>
          </p:cNvCxnSpPr>
          <p:nvPr/>
        </p:nvCxnSpPr>
        <p:spPr>
          <a:xfrm rot="16200000" flipH="1">
            <a:off x="2368255" y="2403982"/>
            <a:ext cx="312804" cy="123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" name="Object 17"/>
          <p:cNvGraphicFramePr>
            <a:graphicFrameLocks noChangeAspect="1"/>
          </p:cNvGraphicFramePr>
          <p:nvPr/>
        </p:nvGraphicFramePr>
        <p:xfrm>
          <a:off x="2571736" y="2714620"/>
          <a:ext cx="568325" cy="412750"/>
        </p:xfrm>
        <a:graphic>
          <a:graphicData uri="http://schemas.openxmlformats.org/presentationml/2006/ole">
            <p:oleObj spid="_x0000_s300045" name="Equation" r:id="rId14" imgW="279360" imgH="203040" progId="Equation.DSMT4">
              <p:embed/>
            </p:oleObj>
          </a:graphicData>
        </a:graphic>
      </p:graphicFrame>
      <p:sp>
        <p:nvSpPr>
          <p:cNvPr id="147" name="אליפסה 146"/>
          <p:cNvSpPr/>
          <p:nvPr/>
        </p:nvSpPr>
        <p:spPr>
          <a:xfrm>
            <a:off x="3143240" y="3786190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8" name="Object 13"/>
          <p:cNvGraphicFramePr>
            <a:graphicFrameLocks noChangeAspect="1"/>
          </p:cNvGraphicFramePr>
          <p:nvPr/>
        </p:nvGraphicFramePr>
        <p:xfrm>
          <a:off x="3190875" y="3865563"/>
          <a:ext cx="611188" cy="414337"/>
        </p:xfrm>
        <a:graphic>
          <a:graphicData uri="http://schemas.openxmlformats.org/presentationml/2006/ole">
            <p:oleObj spid="_x0000_s300046" name="Equation" r:id="rId15" imgW="279360" imgH="203040" progId="Equation.DSMT4">
              <p:embed/>
            </p:oleObj>
          </a:graphicData>
        </a:graphic>
      </p:graphicFrame>
      <p:sp>
        <p:nvSpPr>
          <p:cNvPr id="149" name="אליפסה 148"/>
          <p:cNvSpPr/>
          <p:nvPr/>
        </p:nvSpPr>
        <p:spPr>
          <a:xfrm>
            <a:off x="3000364" y="4857760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50" name="Object 13"/>
          <p:cNvGraphicFramePr>
            <a:graphicFrameLocks noChangeAspect="1"/>
          </p:cNvGraphicFramePr>
          <p:nvPr/>
        </p:nvGraphicFramePr>
        <p:xfrm>
          <a:off x="3160713" y="4857750"/>
          <a:ext cx="611187" cy="414338"/>
        </p:xfrm>
        <a:graphic>
          <a:graphicData uri="http://schemas.openxmlformats.org/presentationml/2006/ole">
            <p:oleObj spid="_x0000_s300047" name="Equation" r:id="rId16" imgW="279360" imgH="203040" progId="Equation.DSMT4">
              <p:embed/>
            </p:oleObj>
          </a:graphicData>
        </a:graphic>
      </p:graphicFrame>
      <p:cxnSp>
        <p:nvCxnSpPr>
          <p:cNvPr id="151" name="מחבר חץ ישר 150"/>
          <p:cNvCxnSpPr>
            <a:stCxn id="126" idx="6"/>
            <a:endCxn id="147" idx="2"/>
          </p:cNvCxnSpPr>
          <p:nvPr/>
        </p:nvCxnSpPr>
        <p:spPr>
          <a:xfrm>
            <a:off x="2000232" y="4000504"/>
            <a:ext cx="114300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מחבר חץ ישר 151"/>
          <p:cNvCxnSpPr>
            <a:stCxn id="126" idx="6"/>
          </p:cNvCxnSpPr>
          <p:nvPr/>
        </p:nvCxnSpPr>
        <p:spPr>
          <a:xfrm>
            <a:off x="2000232" y="4000504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214678" y="5473005"/>
            <a:ext cx="276038" cy="138499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</a:p>
          <a:p>
            <a:r>
              <a:rPr lang="en-US" sz="2800" dirty="0"/>
              <a:t>.</a:t>
            </a:r>
            <a:endParaRPr lang="he-IL" sz="2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1357290" y="5473005"/>
            <a:ext cx="276038" cy="138499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</a:p>
          <a:p>
            <a:r>
              <a:rPr lang="en-US" sz="2800" dirty="0"/>
              <a:t>.</a:t>
            </a:r>
            <a:endParaRPr lang="he-IL" sz="2800" dirty="0"/>
          </a:p>
        </p:txBody>
      </p:sp>
      <p:graphicFrame>
        <p:nvGraphicFramePr>
          <p:cNvPr id="155" name="Object 20"/>
          <p:cNvGraphicFramePr>
            <a:graphicFrameLocks noChangeAspect="1"/>
          </p:cNvGraphicFramePr>
          <p:nvPr/>
        </p:nvGraphicFramePr>
        <p:xfrm>
          <a:off x="2285984" y="3643314"/>
          <a:ext cx="568325" cy="412750"/>
        </p:xfrm>
        <a:graphic>
          <a:graphicData uri="http://schemas.openxmlformats.org/presentationml/2006/ole">
            <p:oleObj spid="_x0000_s300048" name="Equation" r:id="rId17" imgW="279360" imgH="203040" progId="Equation.DSMT4">
              <p:embed/>
            </p:oleObj>
          </a:graphicData>
        </a:graphic>
      </p:graphicFrame>
      <p:graphicFrame>
        <p:nvGraphicFramePr>
          <p:cNvPr id="156" name="Object 21"/>
          <p:cNvGraphicFramePr>
            <a:graphicFrameLocks noChangeAspect="1"/>
          </p:cNvGraphicFramePr>
          <p:nvPr/>
        </p:nvGraphicFramePr>
        <p:xfrm>
          <a:off x="2714612" y="4357694"/>
          <a:ext cx="568325" cy="412750"/>
        </p:xfrm>
        <a:graphic>
          <a:graphicData uri="http://schemas.openxmlformats.org/presentationml/2006/ole">
            <p:oleObj spid="_x0000_s300049" name="Equation" r:id="rId18" imgW="279360" imgH="203040" progId="Equation.DSMT4">
              <p:embed/>
            </p:oleObj>
          </a:graphicData>
        </a:graphic>
      </p:graphicFrame>
      <p:cxnSp>
        <p:nvCxnSpPr>
          <p:cNvPr id="157" name="מחבר חץ ישר 156"/>
          <p:cNvCxnSpPr>
            <a:endCxn id="158" idx="2"/>
          </p:cNvCxnSpPr>
          <p:nvPr/>
        </p:nvCxnSpPr>
        <p:spPr>
          <a:xfrm flipV="1">
            <a:off x="3929058" y="1535893"/>
            <a:ext cx="271464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אליפסה 157"/>
          <p:cNvSpPr/>
          <p:nvPr/>
        </p:nvSpPr>
        <p:spPr>
          <a:xfrm>
            <a:off x="6643702" y="128586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59" name="Object 22"/>
          <p:cNvGraphicFramePr>
            <a:graphicFrameLocks noChangeAspect="1"/>
          </p:cNvGraphicFramePr>
          <p:nvPr/>
        </p:nvGraphicFramePr>
        <p:xfrm>
          <a:off x="6781822" y="1357298"/>
          <a:ext cx="862012" cy="414337"/>
        </p:xfrm>
        <a:graphic>
          <a:graphicData uri="http://schemas.openxmlformats.org/presentationml/2006/ole">
            <p:oleObj spid="_x0000_s300050" name="Equation" r:id="rId19" imgW="393480" imgH="203040" progId="Equation.DSMT4">
              <p:embed/>
            </p:oleObj>
          </a:graphicData>
        </a:graphic>
      </p:graphicFrame>
      <p:graphicFrame>
        <p:nvGraphicFramePr>
          <p:cNvPr id="160" name="Object 23"/>
          <p:cNvGraphicFramePr>
            <a:graphicFrameLocks noChangeAspect="1"/>
          </p:cNvGraphicFramePr>
          <p:nvPr/>
        </p:nvGraphicFramePr>
        <p:xfrm>
          <a:off x="4214813" y="1155700"/>
          <a:ext cx="2066925" cy="490538"/>
        </p:xfrm>
        <a:graphic>
          <a:graphicData uri="http://schemas.openxmlformats.org/presentationml/2006/ole">
            <p:oleObj spid="_x0000_s300051" name="Equation" r:id="rId20" imgW="1015920" imgH="241200" progId="Equation.DSMT4">
              <p:embed/>
            </p:oleObj>
          </a:graphicData>
        </a:graphic>
      </p:graphicFrame>
      <p:sp>
        <p:nvSpPr>
          <p:cNvPr id="161" name="אליפסה 160"/>
          <p:cNvSpPr/>
          <p:nvPr/>
        </p:nvSpPr>
        <p:spPr>
          <a:xfrm>
            <a:off x="6643702" y="271462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2" name="Object 22"/>
          <p:cNvGraphicFramePr>
            <a:graphicFrameLocks noChangeAspect="1"/>
          </p:cNvGraphicFramePr>
          <p:nvPr/>
        </p:nvGraphicFramePr>
        <p:xfrm>
          <a:off x="6754813" y="2786065"/>
          <a:ext cx="917575" cy="414338"/>
        </p:xfrm>
        <a:graphic>
          <a:graphicData uri="http://schemas.openxmlformats.org/presentationml/2006/ole">
            <p:oleObj spid="_x0000_s300052" name="Equation" r:id="rId21" imgW="419040" imgH="203040" progId="Equation.DSMT4">
              <p:embed/>
            </p:oleObj>
          </a:graphicData>
        </a:graphic>
      </p:graphicFrame>
      <p:sp>
        <p:nvSpPr>
          <p:cNvPr id="163" name="אליפסה 162"/>
          <p:cNvSpPr/>
          <p:nvPr/>
        </p:nvSpPr>
        <p:spPr>
          <a:xfrm>
            <a:off x="6357950" y="3929066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4" name="Object 22"/>
          <p:cNvGraphicFramePr>
            <a:graphicFrameLocks noChangeAspect="1"/>
          </p:cNvGraphicFramePr>
          <p:nvPr/>
        </p:nvGraphicFramePr>
        <p:xfrm>
          <a:off x="6496070" y="4000504"/>
          <a:ext cx="862012" cy="414337"/>
        </p:xfrm>
        <a:graphic>
          <a:graphicData uri="http://schemas.openxmlformats.org/presentationml/2006/ole">
            <p:oleObj spid="_x0000_s300053" name="Equation" r:id="rId22" imgW="393480" imgH="203040" progId="Equation.DSMT4">
              <p:embed/>
            </p:oleObj>
          </a:graphicData>
        </a:graphic>
      </p:graphicFrame>
      <p:sp>
        <p:nvSpPr>
          <p:cNvPr id="165" name="אליפסה 164"/>
          <p:cNvSpPr/>
          <p:nvPr/>
        </p:nvSpPr>
        <p:spPr>
          <a:xfrm>
            <a:off x="6348431" y="5715028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6" name="Object 22"/>
          <p:cNvGraphicFramePr>
            <a:graphicFrameLocks noChangeAspect="1"/>
          </p:cNvGraphicFramePr>
          <p:nvPr/>
        </p:nvGraphicFramePr>
        <p:xfrm>
          <a:off x="6500826" y="5786454"/>
          <a:ext cx="833438" cy="414338"/>
        </p:xfrm>
        <a:graphic>
          <a:graphicData uri="http://schemas.openxmlformats.org/presentationml/2006/ole">
            <p:oleObj spid="_x0000_s300054" name="Equation" r:id="rId23" imgW="380880" imgH="203040" progId="Equation.DSMT4">
              <p:embed/>
            </p:oleObj>
          </a:graphicData>
        </a:graphic>
      </p:graphicFrame>
      <p:cxnSp>
        <p:nvCxnSpPr>
          <p:cNvPr id="167" name="מחבר חץ ישר 166"/>
          <p:cNvCxnSpPr>
            <a:stCxn id="134" idx="6"/>
            <a:endCxn id="161" idx="2"/>
          </p:cNvCxnSpPr>
          <p:nvPr/>
        </p:nvCxnSpPr>
        <p:spPr>
          <a:xfrm>
            <a:off x="4000496" y="1750207"/>
            <a:ext cx="264320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8" name="Object 28"/>
          <p:cNvGraphicFramePr>
            <a:graphicFrameLocks noChangeAspect="1"/>
          </p:cNvGraphicFramePr>
          <p:nvPr/>
        </p:nvGraphicFramePr>
        <p:xfrm>
          <a:off x="4643438" y="1928813"/>
          <a:ext cx="2144712" cy="515937"/>
        </p:xfrm>
        <a:graphic>
          <a:graphicData uri="http://schemas.openxmlformats.org/presentationml/2006/ole">
            <p:oleObj spid="_x0000_s300055" name="Equation" r:id="rId24" imgW="1054080" imgH="253800" progId="Equation.DSMT4">
              <p:embed/>
            </p:oleObj>
          </a:graphicData>
        </a:graphic>
      </p:graphicFrame>
      <p:cxnSp>
        <p:nvCxnSpPr>
          <p:cNvPr id="169" name="מחבר חץ ישר 168"/>
          <p:cNvCxnSpPr>
            <a:stCxn id="139" idx="6"/>
            <a:endCxn id="163" idx="2"/>
          </p:cNvCxnSpPr>
          <p:nvPr/>
        </p:nvCxnSpPr>
        <p:spPr>
          <a:xfrm>
            <a:off x="4024299" y="2489974"/>
            <a:ext cx="2333651" cy="1689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חץ ישר 173"/>
          <p:cNvCxnSpPr>
            <a:stCxn id="147" idx="6"/>
            <a:endCxn id="165" idx="1"/>
          </p:cNvCxnSpPr>
          <p:nvPr/>
        </p:nvCxnSpPr>
        <p:spPr>
          <a:xfrm>
            <a:off x="3929058" y="4036223"/>
            <a:ext cx="2576301" cy="1752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9" name="Object 38"/>
          <p:cNvGraphicFramePr>
            <a:graphicFrameLocks noChangeAspect="1"/>
          </p:cNvGraphicFramePr>
          <p:nvPr/>
        </p:nvGraphicFramePr>
        <p:xfrm>
          <a:off x="4357686" y="4786322"/>
          <a:ext cx="2143125" cy="536575"/>
        </p:xfrm>
        <a:graphic>
          <a:graphicData uri="http://schemas.openxmlformats.org/presentationml/2006/ole">
            <p:oleObj spid="_x0000_s300056" name="Equation" r:id="rId25" imgW="1015920" imgH="253800" progId="Equation.DSMT4">
              <p:embed/>
            </p:oleObj>
          </a:graphicData>
        </a:graphic>
      </p:graphicFrame>
      <p:graphicFrame>
        <p:nvGraphicFramePr>
          <p:cNvPr id="180" name="Object 29"/>
          <p:cNvGraphicFramePr>
            <a:graphicFrameLocks noChangeAspect="1"/>
          </p:cNvGraphicFramePr>
          <p:nvPr/>
        </p:nvGraphicFramePr>
        <p:xfrm>
          <a:off x="4429124" y="3143248"/>
          <a:ext cx="2093913" cy="541338"/>
        </p:xfrm>
        <a:graphic>
          <a:graphicData uri="http://schemas.openxmlformats.org/presentationml/2006/ole">
            <p:oleObj spid="_x0000_s300057" name="Equation" r:id="rId26" imgW="1028520" imgH="266400" progId="Equation.DSMT4">
              <p:embed/>
            </p:oleObj>
          </a:graphicData>
        </a:graphic>
      </p:graphicFrame>
      <p:sp>
        <p:nvSpPr>
          <p:cNvPr id="184" name="TextBox 183"/>
          <p:cNvSpPr txBox="1"/>
          <p:nvPr/>
        </p:nvSpPr>
        <p:spPr>
          <a:xfrm>
            <a:off x="500034" y="1714488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Layer 1</a:t>
            </a:r>
            <a:endParaRPr lang="he-IL" dirty="0"/>
          </a:p>
        </p:txBody>
      </p:sp>
      <p:sp>
        <p:nvSpPr>
          <p:cNvPr id="185" name="TextBox 184"/>
          <p:cNvSpPr txBox="1"/>
          <p:nvPr/>
        </p:nvSpPr>
        <p:spPr>
          <a:xfrm>
            <a:off x="2714612" y="1000108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Layer 2</a:t>
            </a:r>
            <a:endParaRPr lang="he-IL" dirty="0"/>
          </a:p>
        </p:txBody>
      </p:sp>
      <p:sp>
        <p:nvSpPr>
          <p:cNvPr id="186" name="TextBox 185"/>
          <p:cNvSpPr txBox="1"/>
          <p:nvPr/>
        </p:nvSpPr>
        <p:spPr>
          <a:xfrm>
            <a:off x="6500826" y="857232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Layer 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Problem: </a:t>
            </a:r>
            <a:r>
              <a:rPr lang="en-US" dirty="0" err="1" smtClean="0">
                <a:latin typeface="Comic Sans MS" pitchFamily="66" charset="0"/>
              </a:rPr>
              <a:t>Vod</a:t>
            </a:r>
            <a:r>
              <a:rPr lang="en-US" dirty="0" smtClean="0">
                <a:latin typeface="Comic Sans MS" pitchFamily="66" charset="0"/>
              </a:rPr>
              <a:t> P2P servers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528" y="1052736"/>
            <a:ext cx="8820472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400" b="1" u="sng" dirty="0" smtClean="0">
                <a:latin typeface="Comic Sans MS" pitchFamily="66" charset="0"/>
              </a:rPr>
              <a:t>Players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b="1" dirty="0" smtClean="0">
                <a:latin typeface="Comic Sans MS" pitchFamily="66" charset="0"/>
              </a:rPr>
              <a:t>End-User Terminals </a:t>
            </a:r>
            <a:r>
              <a:rPr lang="en-US" sz="2400" dirty="0" smtClean="0">
                <a:latin typeface="Comic Sans MS" pitchFamily="66" charset="0"/>
              </a:rPr>
              <a:t>+ a </a:t>
            </a:r>
            <a:r>
              <a:rPr lang="en-US" sz="2400" b="1" dirty="0" smtClean="0">
                <a:latin typeface="Comic Sans MS" pitchFamily="66" charset="0"/>
              </a:rPr>
              <a:t>Central Video Server.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 smtClean="0">
                <a:latin typeface="Comic Sans MS" pitchFamily="66" charset="0"/>
              </a:rPr>
              <a:t>Objective: Central server is bottleneck </a:t>
            </a:r>
            <a:r>
              <a:rPr lang="en-US" sz="2400" b="1" dirty="0" smtClean="0">
                <a:latin typeface="Comic Sans MS" pitchFamily="66" charset="0"/>
                <a:sym typeface="Wingdings" pitchFamily="2" charset="2"/>
              </a:rPr>
              <a:t> need to reduce its load.</a:t>
            </a:r>
            <a:endParaRPr lang="en-US" sz="2400" b="1" dirty="0" smtClean="0">
              <a:latin typeface="Comic Sans MS" pitchFamily="66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b="1" u="sng" dirty="0" smtClean="0">
                <a:latin typeface="Comic Sans MS" pitchFamily="66" charset="0"/>
              </a:rPr>
              <a:t>Solution:</a:t>
            </a:r>
            <a:r>
              <a:rPr lang="en-US" sz="2400" dirty="0" smtClean="0">
                <a:latin typeface="Comic Sans MS" pitchFamily="66" charset="0"/>
              </a:rPr>
              <a:t> Use user terminals to store movies and upload to other terminals.</a:t>
            </a:r>
            <a:endParaRPr lang="en-US" sz="24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l" rtl="0">
              <a:buFont typeface="Arial" pitchFamily="34" charset="0"/>
              <a:buChar char="•"/>
            </a:pPr>
            <a:endParaRPr lang="en-US" sz="2400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4" name="Picture 3" descr="pe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409" y="6015878"/>
            <a:ext cx="743689" cy="548136"/>
          </a:xfrm>
          <a:prstGeom prst="rect">
            <a:avLst/>
          </a:prstGeom>
        </p:spPr>
      </p:pic>
      <p:pic>
        <p:nvPicPr>
          <p:cNvPr id="5" name="Picture 4" descr="pe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2554" y="6309864"/>
            <a:ext cx="743689" cy="548136"/>
          </a:xfrm>
          <a:prstGeom prst="rect">
            <a:avLst/>
          </a:prstGeom>
        </p:spPr>
      </p:pic>
      <p:pic>
        <p:nvPicPr>
          <p:cNvPr id="6" name="Picture 5" descr="pe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9932" y="6309864"/>
            <a:ext cx="743689" cy="548136"/>
          </a:xfrm>
          <a:prstGeom prst="rect">
            <a:avLst/>
          </a:prstGeom>
        </p:spPr>
      </p:pic>
      <p:pic>
        <p:nvPicPr>
          <p:cNvPr id="7" name="Picture 6" descr="pe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23362" y="6309864"/>
            <a:ext cx="743689" cy="548136"/>
          </a:xfrm>
          <a:prstGeom prst="rect">
            <a:avLst/>
          </a:prstGeom>
        </p:spPr>
      </p:pic>
      <p:pic>
        <p:nvPicPr>
          <p:cNvPr id="8" name="Picture 7" descr="pe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2715" y="5914538"/>
            <a:ext cx="743689" cy="548136"/>
          </a:xfrm>
          <a:prstGeom prst="rect">
            <a:avLst/>
          </a:prstGeom>
        </p:spPr>
      </p:pic>
      <p:pic>
        <p:nvPicPr>
          <p:cNvPr id="9" name="Picture 8" descr="server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6114" y="4293096"/>
            <a:ext cx="433819" cy="56750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6" idx="0"/>
          </p:cNvCxnSpPr>
          <p:nvPr/>
        </p:nvCxnSpPr>
        <p:spPr>
          <a:xfrm flipH="1" flipV="1">
            <a:off x="3835984" y="5306497"/>
            <a:ext cx="495793" cy="1003367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Explosion 1 101"/>
          <p:cNvSpPr/>
          <p:nvPr/>
        </p:nvSpPr>
        <p:spPr>
          <a:xfrm>
            <a:off x="539552" y="4077072"/>
            <a:ext cx="2448272" cy="1008112"/>
          </a:xfrm>
          <a:prstGeom prst="irregularSeal1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Demand reduces </a:t>
            </a:r>
            <a:endParaRPr lang="he-IL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Flowchart: Magnetic Disk 34"/>
          <p:cNvSpPr/>
          <p:nvPr/>
        </p:nvSpPr>
        <p:spPr>
          <a:xfrm>
            <a:off x="7492456" y="5863868"/>
            <a:ext cx="247896" cy="3040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lowchart: Magnetic Disk 38"/>
          <p:cNvSpPr/>
          <p:nvPr/>
        </p:nvSpPr>
        <p:spPr>
          <a:xfrm>
            <a:off x="5943103" y="6319899"/>
            <a:ext cx="247896" cy="3040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lowchart: Magnetic Disk 39"/>
          <p:cNvSpPr/>
          <p:nvPr/>
        </p:nvSpPr>
        <p:spPr>
          <a:xfrm>
            <a:off x="4579673" y="6218559"/>
            <a:ext cx="247896" cy="3040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lowchart: Magnetic Disk 41"/>
          <p:cNvSpPr/>
          <p:nvPr/>
        </p:nvSpPr>
        <p:spPr>
          <a:xfrm>
            <a:off x="3092295" y="6269229"/>
            <a:ext cx="247896" cy="3040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1109124" y="6015878"/>
            <a:ext cx="247896" cy="3040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464140" y="5103817"/>
            <a:ext cx="557767" cy="202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Arrow Connector 60"/>
          <p:cNvCxnSpPr>
            <a:stCxn id="5" idx="0"/>
          </p:cNvCxnSpPr>
          <p:nvPr/>
        </p:nvCxnSpPr>
        <p:spPr>
          <a:xfrm flipV="1">
            <a:off x="2844399" y="5306497"/>
            <a:ext cx="681715" cy="1003367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4021906" y="5306497"/>
            <a:ext cx="1549352" cy="1013401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3"/>
          </p:cNvCxnSpPr>
          <p:nvPr/>
        </p:nvCxnSpPr>
        <p:spPr>
          <a:xfrm flipH="1" flipV="1">
            <a:off x="4021906" y="5205157"/>
            <a:ext cx="2850808" cy="760051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46" idx="1"/>
          </p:cNvCxnSpPr>
          <p:nvPr/>
        </p:nvCxnSpPr>
        <p:spPr>
          <a:xfrm flipV="1">
            <a:off x="985176" y="5205157"/>
            <a:ext cx="2478964" cy="760051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6" idx="0"/>
          </p:cNvCxnSpPr>
          <p:nvPr/>
        </p:nvCxnSpPr>
        <p:spPr>
          <a:xfrm flipH="1" flipV="1">
            <a:off x="3712036" y="4698457"/>
            <a:ext cx="30987" cy="405361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07829" y="4293096"/>
            <a:ext cx="1983171" cy="28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/>
              <a:t>Video server </a:t>
            </a:r>
            <a:endParaRPr lang="en-US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331777" y="5002477"/>
            <a:ext cx="1983171" cy="28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/>
              <a:t>Router</a:t>
            </a:r>
            <a:endParaRPr lang="en-US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4827570" y="5813198"/>
            <a:ext cx="1983171" cy="28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/>
              <a:t>User terminals</a:t>
            </a:r>
            <a:endParaRPr lang="en-US" sz="2000" b="1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585-D21E-40D3-A5E7-9A84567B5FC7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Reduction of LA- </a:t>
            </a:r>
            <a:r>
              <a:rPr lang="en-US" smtClean="0">
                <a:latin typeface="Comic Sans MS" pitchFamily="66" charset="0"/>
              </a:rPr>
              <a:t>part 2</a:t>
            </a:r>
            <a:endParaRPr lang="he-IL" dirty="0"/>
          </a:p>
        </p:txBody>
      </p:sp>
      <p:sp>
        <p:nvSpPr>
          <p:cNvPr id="61" name="אליפסה 60"/>
          <p:cNvSpPr/>
          <p:nvPr/>
        </p:nvSpPr>
        <p:spPr>
          <a:xfrm>
            <a:off x="295271" y="114298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2" name="Object 22"/>
          <p:cNvGraphicFramePr>
            <a:graphicFrameLocks noChangeAspect="1"/>
          </p:cNvGraphicFramePr>
          <p:nvPr/>
        </p:nvGraphicFramePr>
        <p:xfrm>
          <a:off x="433391" y="1214422"/>
          <a:ext cx="862012" cy="414337"/>
        </p:xfrm>
        <a:graphic>
          <a:graphicData uri="http://schemas.openxmlformats.org/presentationml/2006/ole">
            <p:oleObj spid="_x0000_s301058" name="Equation" r:id="rId3" imgW="393480" imgH="203040" progId="Equation.DSMT4">
              <p:embed/>
            </p:oleObj>
          </a:graphicData>
        </a:graphic>
      </p:graphicFrame>
      <p:sp>
        <p:nvSpPr>
          <p:cNvPr id="63" name="אליפסה 62"/>
          <p:cNvSpPr/>
          <p:nvPr/>
        </p:nvSpPr>
        <p:spPr>
          <a:xfrm>
            <a:off x="295271" y="257174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4" name="Object 22"/>
          <p:cNvGraphicFramePr>
            <a:graphicFrameLocks noChangeAspect="1"/>
          </p:cNvGraphicFramePr>
          <p:nvPr/>
        </p:nvGraphicFramePr>
        <p:xfrm>
          <a:off x="406382" y="2643189"/>
          <a:ext cx="917575" cy="414338"/>
        </p:xfrm>
        <a:graphic>
          <a:graphicData uri="http://schemas.openxmlformats.org/presentationml/2006/ole">
            <p:oleObj spid="_x0000_s301059" name="Equation" r:id="rId4" imgW="419040" imgH="203040" progId="Equation.DSMT4">
              <p:embed/>
            </p:oleObj>
          </a:graphicData>
        </a:graphic>
      </p:graphicFrame>
      <p:sp>
        <p:nvSpPr>
          <p:cNvPr id="65" name="אליפסה 64"/>
          <p:cNvSpPr/>
          <p:nvPr/>
        </p:nvSpPr>
        <p:spPr>
          <a:xfrm>
            <a:off x="9519" y="378619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6" name="Object 22"/>
          <p:cNvGraphicFramePr>
            <a:graphicFrameLocks noChangeAspect="1"/>
          </p:cNvGraphicFramePr>
          <p:nvPr/>
        </p:nvGraphicFramePr>
        <p:xfrm>
          <a:off x="147639" y="3857628"/>
          <a:ext cx="862012" cy="414337"/>
        </p:xfrm>
        <a:graphic>
          <a:graphicData uri="http://schemas.openxmlformats.org/presentationml/2006/ole">
            <p:oleObj spid="_x0000_s301060" name="Equation" r:id="rId5" imgW="393480" imgH="203040" progId="Equation.DSMT4">
              <p:embed/>
            </p:oleObj>
          </a:graphicData>
        </a:graphic>
      </p:graphicFrame>
      <p:sp>
        <p:nvSpPr>
          <p:cNvPr id="67" name="אליפסה 66"/>
          <p:cNvSpPr/>
          <p:nvPr/>
        </p:nvSpPr>
        <p:spPr>
          <a:xfrm>
            <a:off x="0" y="5572152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8" name="Object 22"/>
          <p:cNvGraphicFramePr>
            <a:graphicFrameLocks noChangeAspect="1"/>
          </p:cNvGraphicFramePr>
          <p:nvPr/>
        </p:nvGraphicFramePr>
        <p:xfrm>
          <a:off x="152395" y="5643578"/>
          <a:ext cx="833438" cy="414338"/>
        </p:xfrm>
        <a:graphic>
          <a:graphicData uri="http://schemas.openxmlformats.org/presentationml/2006/ole">
            <p:oleObj spid="_x0000_s301061" name="Equation" r:id="rId6" imgW="380880" imgH="203040" progId="Equation.DSMT4">
              <p:embed/>
            </p:oleObj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-214346" y="6143644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Layer 3</a:t>
            </a:r>
            <a:endParaRPr lang="he-IL" dirty="0"/>
          </a:p>
        </p:txBody>
      </p:sp>
      <p:sp>
        <p:nvSpPr>
          <p:cNvPr id="70" name="אליפסה 69"/>
          <p:cNvSpPr/>
          <p:nvPr/>
        </p:nvSpPr>
        <p:spPr>
          <a:xfrm>
            <a:off x="2857488" y="185736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3214678" y="1928802"/>
          <a:ext cx="334962" cy="285750"/>
        </p:xfrm>
        <a:graphic>
          <a:graphicData uri="http://schemas.openxmlformats.org/presentationml/2006/ole">
            <p:oleObj spid="_x0000_s301062" name="Equation" r:id="rId7" imgW="152280" imgH="139680" progId="Equation.DSMT4">
              <p:embed/>
            </p:oleObj>
          </a:graphicData>
        </a:graphic>
      </p:graphicFrame>
      <p:sp>
        <p:nvSpPr>
          <p:cNvPr id="72" name="אליפסה 71"/>
          <p:cNvSpPr/>
          <p:nvPr/>
        </p:nvSpPr>
        <p:spPr>
          <a:xfrm>
            <a:off x="2786050" y="400050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73" name="Object 34"/>
          <p:cNvGraphicFramePr>
            <a:graphicFrameLocks noChangeAspect="1"/>
          </p:cNvGraphicFramePr>
          <p:nvPr/>
        </p:nvGraphicFramePr>
        <p:xfrm>
          <a:off x="3143250" y="4006850"/>
          <a:ext cx="334963" cy="415925"/>
        </p:xfrm>
        <a:graphic>
          <a:graphicData uri="http://schemas.openxmlformats.org/presentationml/2006/ole">
            <p:oleObj spid="_x0000_s301063" name="Equation" r:id="rId8" imgW="152280" imgH="203040" progId="Equation.DSMT4">
              <p:embed/>
            </p:oleObj>
          </a:graphicData>
        </a:graphic>
      </p:graphicFrame>
      <p:cxnSp>
        <p:nvCxnSpPr>
          <p:cNvPr id="74" name="מחבר חץ ישר 73"/>
          <p:cNvCxnSpPr>
            <a:stCxn id="61" idx="6"/>
          </p:cNvCxnSpPr>
          <p:nvPr/>
        </p:nvCxnSpPr>
        <p:spPr>
          <a:xfrm>
            <a:off x="1366841" y="1393017"/>
            <a:ext cx="1633523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2159000" y="1181100"/>
          <a:ext cx="568325" cy="414338"/>
        </p:xfrm>
        <a:graphic>
          <a:graphicData uri="http://schemas.openxmlformats.org/presentationml/2006/ole">
            <p:oleObj spid="_x0000_s301064" name="Equation" r:id="rId9" imgW="279360" imgH="203040" progId="Equation.DSMT4">
              <p:embed/>
            </p:oleObj>
          </a:graphicData>
        </a:graphic>
      </p:graphicFrame>
      <p:cxnSp>
        <p:nvCxnSpPr>
          <p:cNvPr id="78" name="מחבר חץ ישר 77"/>
          <p:cNvCxnSpPr>
            <a:stCxn id="63" idx="6"/>
            <a:endCxn id="70" idx="2"/>
          </p:cNvCxnSpPr>
          <p:nvPr/>
        </p:nvCxnSpPr>
        <p:spPr>
          <a:xfrm flipV="1">
            <a:off x="1366841" y="2107397"/>
            <a:ext cx="1490647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901" name="Object 37"/>
          <p:cNvGraphicFramePr>
            <a:graphicFrameLocks noChangeAspect="1"/>
          </p:cNvGraphicFramePr>
          <p:nvPr/>
        </p:nvGraphicFramePr>
        <p:xfrm>
          <a:off x="1428728" y="2214554"/>
          <a:ext cx="568325" cy="414338"/>
        </p:xfrm>
        <a:graphic>
          <a:graphicData uri="http://schemas.openxmlformats.org/presentationml/2006/ole">
            <p:oleObj spid="_x0000_s301065" name="Equation" r:id="rId10" imgW="279360" imgH="203040" progId="Equation.DSMT4">
              <p:embed/>
            </p:oleObj>
          </a:graphicData>
        </a:graphic>
      </p:graphicFrame>
      <p:graphicFrame>
        <p:nvGraphicFramePr>
          <p:cNvPr id="36903" name="Object 39"/>
          <p:cNvGraphicFramePr>
            <a:graphicFrameLocks noChangeAspect="1"/>
          </p:cNvGraphicFramePr>
          <p:nvPr/>
        </p:nvGraphicFramePr>
        <p:xfrm>
          <a:off x="928662" y="4929198"/>
          <a:ext cx="568325" cy="414338"/>
        </p:xfrm>
        <a:graphic>
          <a:graphicData uri="http://schemas.openxmlformats.org/presentationml/2006/ole">
            <p:oleObj spid="_x0000_s301066" name="Equation" r:id="rId11" imgW="279360" imgH="203040" progId="Equation.DSMT4">
              <p:embed/>
            </p:oleObj>
          </a:graphicData>
        </a:graphic>
      </p:graphicFrame>
      <p:graphicFrame>
        <p:nvGraphicFramePr>
          <p:cNvPr id="36904" name="Object 40"/>
          <p:cNvGraphicFramePr>
            <a:graphicFrameLocks noChangeAspect="1"/>
          </p:cNvGraphicFramePr>
          <p:nvPr/>
        </p:nvGraphicFramePr>
        <p:xfrm>
          <a:off x="1285852" y="3786190"/>
          <a:ext cx="568325" cy="414338"/>
        </p:xfrm>
        <a:graphic>
          <a:graphicData uri="http://schemas.openxmlformats.org/presentationml/2006/ole">
            <p:oleObj spid="_x0000_s301067" name="Equation" r:id="rId12" imgW="279360" imgH="203040" progId="Equation.DSMT4">
              <p:embed/>
            </p:oleObj>
          </a:graphicData>
        </a:graphic>
      </p:graphicFrame>
      <p:cxnSp>
        <p:nvCxnSpPr>
          <p:cNvPr id="88" name="מחבר חץ ישר 87"/>
          <p:cNvCxnSpPr>
            <a:stCxn id="65" idx="6"/>
            <a:endCxn id="72" idx="2"/>
          </p:cNvCxnSpPr>
          <p:nvPr/>
        </p:nvCxnSpPr>
        <p:spPr>
          <a:xfrm>
            <a:off x="1081089" y="4036223"/>
            <a:ext cx="1704961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חץ ישר 90"/>
          <p:cNvCxnSpPr>
            <a:stCxn id="67" idx="6"/>
          </p:cNvCxnSpPr>
          <p:nvPr/>
        </p:nvCxnSpPr>
        <p:spPr>
          <a:xfrm flipV="1">
            <a:off x="1071570" y="2214555"/>
            <a:ext cx="2000232" cy="3607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אליפסה 93"/>
          <p:cNvSpPr/>
          <p:nvPr/>
        </p:nvSpPr>
        <p:spPr>
          <a:xfrm>
            <a:off x="5505450" y="1357298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95" name="Object 22"/>
          <p:cNvGraphicFramePr>
            <a:graphicFrameLocks noChangeAspect="1"/>
          </p:cNvGraphicFramePr>
          <p:nvPr/>
        </p:nvGraphicFramePr>
        <p:xfrm>
          <a:off x="5795963" y="1428750"/>
          <a:ext cx="555625" cy="414338"/>
        </p:xfrm>
        <a:graphic>
          <a:graphicData uri="http://schemas.openxmlformats.org/presentationml/2006/ole">
            <p:oleObj spid="_x0000_s301068" name="Equation" r:id="rId13" imgW="253800" imgH="203040" progId="Equation.DSMT4">
              <p:embed/>
            </p:oleObj>
          </a:graphicData>
        </a:graphic>
      </p:graphicFrame>
      <p:sp>
        <p:nvSpPr>
          <p:cNvPr id="96" name="אליפסה 95"/>
          <p:cNvSpPr/>
          <p:nvPr/>
        </p:nvSpPr>
        <p:spPr>
          <a:xfrm>
            <a:off x="5929322" y="2786058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97" name="Object 22"/>
          <p:cNvGraphicFramePr>
            <a:graphicFrameLocks noChangeAspect="1"/>
          </p:cNvGraphicFramePr>
          <p:nvPr/>
        </p:nvGraphicFramePr>
        <p:xfrm>
          <a:off x="6192847" y="2857500"/>
          <a:ext cx="611188" cy="414338"/>
        </p:xfrm>
        <a:graphic>
          <a:graphicData uri="http://schemas.openxmlformats.org/presentationml/2006/ole">
            <p:oleObj spid="_x0000_s301069" name="Equation" r:id="rId14" imgW="279360" imgH="203040" progId="Equation.DSMT4">
              <p:embed/>
            </p:oleObj>
          </a:graphicData>
        </a:graphic>
      </p:graphicFrame>
      <p:sp>
        <p:nvSpPr>
          <p:cNvPr id="98" name="אליפסה 97"/>
          <p:cNvSpPr/>
          <p:nvPr/>
        </p:nvSpPr>
        <p:spPr>
          <a:xfrm>
            <a:off x="6072198" y="435769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99" name="Object 22"/>
          <p:cNvGraphicFramePr>
            <a:graphicFrameLocks noChangeAspect="1"/>
          </p:cNvGraphicFramePr>
          <p:nvPr/>
        </p:nvGraphicFramePr>
        <p:xfrm>
          <a:off x="6362714" y="4429125"/>
          <a:ext cx="557212" cy="414338"/>
        </p:xfrm>
        <a:graphic>
          <a:graphicData uri="http://schemas.openxmlformats.org/presentationml/2006/ole">
            <p:oleObj spid="_x0000_s301070" name="Equation" r:id="rId15" imgW="253800" imgH="203040" progId="Equation.DSMT4">
              <p:embed/>
            </p:oleObj>
          </a:graphicData>
        </a:graphic>
      </p:graphicFrame>
      <p:sp>
        <p:nvSpPr>
          <p:cNvPr id="100" name="אליפסה 99"/>
          <p:cNvSpPr/>
          <p:nvPr/>
        </p:nvSpPr>
        <p:spPr>
          <a:xfrm>
            <a:off x="5929322" y="5786466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01" name="Object 22"/>
          <p:cNvGraphicFramePr>
            <a:graphicFrameLocks noChangeAspect="1"/>
          </p:cNvGraphicFramePr>
          <p:nvPr/>
        </p:nvGraphicFramePr>
        <p:xfrm>
          <a:off x="6192843" y="5857875"/>
          <a:ext cx="611188" cy="414338"/>
        </p:xfrm>
        <a:graphic>
          <a:graphicData uri="http://schemas.openxmlformats.org/presentationml/2006/ole">
            <p:oleObj spid="_x0000_s301071" name="Equation" r:id="rId16" imgW="279360" imgH="203040" progId="Equation.DSMT4">
              <p:embed/>
            </p:oleObj>
          </a:graphicData>
        </a:graphic>
      </p:graphicFrame>
      <p:cxnSp>
        <p:nvCxnSpPr>
          <p:cNvPr id="102" name="מחבר חץ ישר 101"/>
          <p:cNvCxnSpPr>
            <a:endCxn id="94" idx="2"/>
          </p:cNvCxnSpPr>
          <p:nvPr/>
        </p:nvCxnSpPr>
        <p:spPr>
          <a:xfrm flipV="1">
            <a:off x="3786182" y="1607331"/>
            <a:ext cx="1719268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מחבר חץ ישר 104"/>
          <p:cNvCxnSpPr>
            <a:stCxn id="70" idx="5"/>
            <a:endCxn id="96" idx="1"/>
          </p:cNvCxnSpPr>
          <p:nvPr/>
        </p:nvCxnSpPr>
        <p:spPr>
          <a:xfrm rot="16200000" flipH="1">
            <a:off x="4641643" y="1414684"/>
            <a:ext cx="575094" cy="2314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מחבר חץ ישר 107"/>
          <p:cNvCxnSpPr>
            <a:stCxn id="72" idx="6"/>
            <a:endCxn id="98" idx="2"/>
          </p:cNvCxnSpPr>
          <p:nvPr/>
        </p:nvCxnSpPr>
        <p:spPr>
          <a:xfrm>
            <a:off x="3857620" y="4250537"/>
            <a:ext cx="221457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מחבר חץ ישר 110"/>
          <p:cNvCxnSpPr>
            <a:stCxn id="72" idx="5"/>
            <a:endCxn id="100" idx="1"/>
          </p:cNvCxnSpPr>
          <p:nvPr/>
        </p:nvCxnSpPr>
        <p:spPr>
          <a:xfrm rot="16200000" flipH="1">
            <a:off x="4177290" y="3950739"/>
            <a:ext cx="1432362" cy="2385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909" name="Object 45"/>
          <p:cNvGraphicFramePr>
            <a:graphicFrameLocks noChangeAspect="1"/>
          </p:cNvGraphicFramePr>
          <p:nvPr/>
        </p:nvGraphicFramePr>
        <p:xfrm>
          <a:off x="3571868" y="1285860"/>
          <a:ext cx="2092325" cy="515938"/>
        </p:xfrm>
        <a:graphic>
          <a:graphicData uri="http://schemas.openxmlformats.org/presentationml/2006/ole">
            <p:oleObj spid="_x0000_s301072" name="Equation" r:id="rId17" imgW="1028520" imgH="253800" progId="Equation.DSMT4">
              <p:embed/>
            </p:oleObj>
          </a:graphicData>
        </a:graphic>
      </p:graphicFrame>
      <p:graphicFrame>
        <p:nvGraphicFramePr>
          <p:cNvPr id="36910" name="Object 46"/>
          <p:cNvGraphicFramePr>
            <a:graphicFrameLocks noChangeAspect="1"/>
          </p:cNvGraphicFramePr>
          <p:nvPr/>
        </p:nvGraphicFramePr>
        <p:xfrm>
          <a:off x="4248150" y="2214563"/>
          <a:ext cx="2170113" cy="515937"/>
        </p:xfrm>
        <a:graphic>
          <a:graphicData uri="http://schemas.openxmlformats.org/presentationml/2006/ole">
            <p:oleObj spid="_x0000_s301073" name="Equation" r:id="rId18" imgW="1066680" imgH="253800" progId="Equation.DSMT4">
              <p:embed/>
            </p:oleObj>
          </a:graphicData>
        </a:graphic>
      </p:graphicFrame>
      <p:graphicFrame>
        <p:nvGraphicFramePr>
          <p:cNvPr id="36911" name="Object 47"/>
          <p:cNvGraphicFramePr>
            <a:graphicFrameLocks noChangeAspect="1"/>
          </p:cNvGraphicFramePr>
          <p:nvPr/>
        </p:nvGraphicFramePr>
        <p:xfrm>
          <a:off x="4000496" y="3857628"/>
          <a:ext cx="2092325" cy="515938"/>
        </p:xfrm>
        <a:graphic>
          <a:graphicData uri="http://schemas.openxmlformats.org/presentationml/2006/ole">
            <p:oleObj spid="_x0000_s301074" name="Equation" r:id="rId19" imgW="1028520" imgH="253800" progId="Equation.DSMT4">
              <p:embed/>
            </p:oleObj>
          </a:graphicData>
        </a:graphic>
      </p:graphicFrame>
      <p:graphicFrame>
        <p:nvGraphicFramePr>
          <p:cNvPr id="36912" name="Object 48"/>
          <p:cNvGraphicFramePr>
            <a:graphicFrameLocks noChangeAspect="1"/>
          </p:cNvGraphicFramePr>
          <p:nvPr/>
        </p:nvGraphicFramePr>
        <p:xfrm>
          <a:off x="4248150" y="4929188"/>
          <a:ext cx="2170113" cy="515937"/>
        </p:xfrm>
        <a:graphic>
          <a:graphicData uri="http://schemas.openxmlformats.org/presentationml/2006/ole">
            <p:oleObj spid="_x0000_s301075" name="Equation" r:id="rId20" imgW="1066680" imgH="253800" progId="Equation.DSMT4">
              <p:embed/>
            </p:oleObj>
          </a:graphicData>
        </a:graphic>
      </p:graphicFrame>
      <p:sp>
        <p:nvSpPr>
          <p:cNvPr id="120" name="אליפסה 119"/>
          <p:cNvSpPr/>
          <p:nvPr/>
        </p:nvSpPr>
        <p:spPr>
          <a:xfrm>
            <a:off x="8858248" y="3786190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he-IL" dirty="0" smtClean="0">
              <a:solidFill>
                <a:srgbClr val="FF0000"/>
              </a:solidFill>
            </a:endParaRPr>
          </a:p>
        </p:txBody>
      </p:sp>
      <p:cxnSp>
        <p:nvCxnSpPr>
          <p:cNvPr id="122" name="מחבר חץ ישר 121"/>
          <p:cNvCxnSpPr>
            <a:stCxn id="94" idx="6"/>
            <a:endCxn id="120" idx="1"/>
          </p:cNvCxnSpPr>
          <p:nvPr/>
        </p:nvCxnSpPr>
        <p:spPr>
          <a:xfrm>
            <a:off x="6577020" y="1607331"/>
            <a:ext cx="2323075" cy="2231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מחבר חץ ישר 169"/>
          <p:cNvCxnSpPr>
            <a:stCxn id="96" idx="6"/>
            <a:endCxn id="120" idx="1"/>
          </p:cNvCxnSpPr>
          <p:nvPr/>
        </p:nvCxnSpPr>
        <p:spPr>
          <a:xfrm>
            <a:off x="7000892" y="3036091"/>
            <a:ext cx="1899203" cy="80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מחבר חץ ישר 170"/>
          <p:cNvCxnSpPr>
            <a:stCxn id="98" idx="7"/>
            <a:endCxn id="120" idx="2"/>
          </p:cNvCxnSpPr>
          <p:nvPr/>
        </p:nvCxnSpPr>
        <p:spPr>
          <a:xfrm rot="5400000" flipH="1" flipV="1">
            <a:off x="7689473" y="3262152"/>
            <a:ext cx="466142" cy="1871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מחבר חץ ישר 171"/>
          <p:cNvCxnSpPr>
            <a:endCxn id="120" idx="4"/>
          </p:cNvCxnSpPr>
          <p:nvPr/>
        </p:nvCxnSpPr>
        <p:spPr>
          <a:xfrm flipV="1">
            <a:off x="6215074" y="4143380"/>
            <a:ext cx="278605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3" name="Object 31"/>
          <p:cNvGraphicFramePr>
            <a:graphicFrameLocks noChangeAspect="1"/>
          </p:cNvGraphicFramePr>
          <p:nvPr/>
        </p:nvGraphicFramePr>
        <p:xfrm>
          <a:off x="7072330" y="1928802"/>
          <a:ext cx="568325" cy="412750"/>
        </p:xfrm>
        <a:graphic>
          <a:graphicData uri="http://schemas.openxmlformats.org/presentationml/2006/ole">
            <p:oleObj spid="_x0000_s301076" name="Equation" r:id="rId21" imgW="279360" imgH="203040" progId="Equation.DSMT4">
              <p:embed/>
            </p:oleObj>
          </a:graphicData>
        </a:graphic>
      </p:graphicFrame>
      <p:graphicFrame>
        <p:nvGraphicFramePr>
          <p:cNvPr id="175" name="Object 32"/>
          <p:cNvGraphicFramePr>
            <a:graphicFrameLocks noChangeAspect="1"/>
          </p:cNvGraphicFramePr>
          <p:nvPr/>
        </p:nvGraphicFramePr>
        <p:xfrm>
          <a:off x="7215206" y="2928934"/>
          <a:ext cx="568325" cy="412750"/>
        </p:xfrm>
        <a:graphic>
          <a:graphicData uri="http://schemas.openxmlformats.org/presentationml/2006/ole">
            <p:oleObj spid="_x0000_s301077" name="Equation" r:id="rId22" imgW="279360" imgH="203040" progId="Equation.DSMT4">
              <p:embed/>
            </p:oleObj>
          </a:graphicData>
        </a:graphic>
      </p:graphicFrame>
      <p:graphicFrame>
        <p:nvGraphicFramePr>
          <p:cNvPr id="176" name="Object 34"/>
          <p:cNvGraphicFramePr>
            <a:graphicFrameLocks noChangeAspect="1"/>
          </p:cNvGraphicFramePr>
          <p:nvPr/>
        </p:nvGraphicFramePr>
        <p:xfrm>
          <a:off x="7429520" y="3929066"/>
          <a:ext cx="568325" cy="412750"/>
        </p:xfrm>
        <a:graphic>
          <a:graphicData uri="http://schemas.openxmlformats.org/presentationml/2006/ole">
            <p:oleObj spid="_x0000_s301078" name="Equation" r:id="rId23" imgW="279360" imgH="203040" progId="Equation.DSMT4">
              <p:embed/>
            </p:oleObj>
          </a:graphicData>
        </a:graphic>
      </p:graphicFrame>
      <p:graphicFrame>
        <p:nvGraphicFramePr>
          <p:cNvPr id="177" name="Object 36"/>
          <p:cNvGraphicFramePr>
            <a:graphicFrameLocks noChangeAspect="1"/>
          </p:cNvGraphicFramePr>
          <p:nvPr/>
        </p:nvGraphicFramePr>
        <p:xfrm>
          <a:off x="7286644" y="4714884"/>
          <a:ext cx="568325" cy="412750"/>
        </p:xfrm>
        <a:graphic>
          <a:graphicData uri="http://schemas.openxmlformats.org/presentationml/2006/ole">
            <p:oleObj spid="_x0000_s301079" name="Equation" r:id="rId24" imgW="279360" imgH="203040" progId="Equation.DSMT4">
              <p:embed/>
            </p:oleObj>
          </a:graphicData>
        </a:graphic>
      </p:graphicFrame>
      <p:sp>
        <p:nvSpPr>
          <p:cNvPr id="184" name="TextBox 183"/>
          <p:cNvSpPr txBox="1"/>
          <p:nvPr/>
        </p:nvSpPr>
        <p:spPr>
          <a:xfrm>
            <a:off x="2428860" y="6072206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Layer 4</a:t>
            </a:r>
            <a:endParaRPr lang="he-IL" dirty="0"/>
          </a:p>
        </p:txBody>
      </p:sp>
      <p:sp>
        <p:nvSpPr>
          <p:cNvPr id="185" name="TextBox 184"/>
          <p:cNvSpPr txBox="1"/>
          <p:nvPr/>
        </p:nvSpPr>
        <p:spPr>
          <a:xfrm>
            <a:off x="5786446" y="6488668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Layer 5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Efficient solutions(1)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u="sng" dirty="0" smtClean="0">
                <a:latin typeface="Comic Sans MS" pitchFamily="66" charset="0"/>
              </a:rPr>
              <a:t>Solution (I):</a:t>
            </a:r>
            <a:r>
              <a:rPr lang="en-US" dirty="0" smtClean="0">
                <a:latin typeface="Comic Sans MS" pitchFamily="66" charset="0"/>
              </a:rPr>
              <a:t>(recent results)</a:t>
            </a:r>
          </a:p>
          <a:p>
            <a:pPr lvl="1" algn="l" rtl="0"/>
            <a:r>
              <a:rPr lang="en-US" sz="3200" dirty="0" smtClean="0">
                <a:latin typeface="Comic Sans MS" pitchFamily="66" charset="0"/>
              </a:rPr>
              <a:t>Min convex-cost max flow</a:t>
            </a:r>
          </a:p>
          <a:p>
            <a:pPr lvl="1" algn="l" rtl="0"/>
            <a:r>
              <a:rPr lang="en-US" sz="3200" dirty="0" smtClean="0">
                <a:latin typeface="Comic Sans MS" pitchFamily="66" charset="0"/>
              </a:rPr>
              <a:t>Two more reductions from</a:t>
            </a:r>
          </a:p>
          <a:p>
            <a:pPr lvl="1" algn="l" rtl="0">
              <a:buNone/>
            </a:pPr>
            <a:r>
              <a:rPr lang="en-US" sz="3200" dirty="0" smtClean="0">
                <a:latin typeface="Comic Sans MS" pitchFamily="66" charset="0"/>
              </a:rPr>
              <a:t> previous problem</a:t>
            </a:r>
          </a:p>
          <a:p>
            <a:pPr lvl="1" algn="l" rtl="0"/>
            <a:r>
              <a:rPr lang="en-US" sz="3200" dirty="0" smtClean="0">
                <a:latin typeface="Comic Sans MS" pitchFamily="66" charset="0"/>
              </a:rPr>
              <a:t>Efficient, </a:t>
            </a:r>
            <a:r>
              <a:rPr lang="en-US" sz="3200" b="1" u="sng" dirty="0" smtClean="0">
                <a:latin typeface="Comic Sans MS" pitchFamily="66" charset="0"/>
              </a:rPr>
              <a:t>Optimal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solution</a:t>
            </a:r>
          </a:p>
          <a:p>
            <a:pPr lvl="1" algn="l" rtl="0"/>
            <a:r>
              <a:rPr lang="en-US" sz="3200" dirty="0" smtClean="0">
                <a:latin typeface="Comic Sans MS" pitchFamily="66" charset="0"/>
              </a:rPr>
              <a:t>Time=</a:t>
            </a:r>
          </a:p>
          <a:p>
            <a:pPr lvl="1" algn="l" rtl="0"/>
            <a:r>
              <a:rPr lang="en-US" sz="3200" dirty="0" smtClean="0">
                <a:latin typeface="Comic Sans MS" pitchFamily="66" charset="0"/>
              </a:rPr>
              <a:t>Quite practical </a:t>
            </a:r>
          </a:p>
          <a:p>
            <a:pPr lvl="1" algn="l" rtl="0"/>
            <a:endParaRPr lang="en-US" sz="3200" dirty="0" smtClean="0">
              <a:latin typeface="Comic Sans MS" pitchFamily="66" charset="0"/>
            </a:endParaRPr>
          </a:p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92F-18D6-4294-AB24-7E7E7440F416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Y. Rochman </a:t>
            </a:r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21</a:t>
            </a:fld>
            <a:endParaRPr lang="he-IL" dirty="0"/>
          </a:p>
        </p:txBody>
      </p:sp>
      <p:graphicFrame>
        <p:nvGraphicFramePr>
          <p:cNvPr id="299011" name="Object 3"/>
          <p:cNvGraphicFramePr>
            <a:graphicFrameLocks noChangeAspect="1"/>
          </p:cNvGraphicFramePr>
          <p:nvPr/>
        </p:nvGraphicFramePr>
        <p:xfrm>
          <a:off x="2643174" y="4500570"/>
          <a:ext cx="3923002" cy="750880"/>
        </p:xfrm>
        <a:graphic>
          <a:graphicData uri="http://schemas.openxmlformats.org/presentationml/2006/ole">
            <p:oleObj spid="_x0000_s299011" name="Equation" r:id="rId3" imgW="1193760" imgH="2286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00826" y="2132950"/>
            <a:ext cx="257173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s= total storage</a:t>
            </a:r>
          </a:p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m=# shirts types, </a:t>
            </a:r>
          </a:p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k=# stores </a:t>
            </a:r>
          </a:p>
          <a:p>
            <a:pPr algn="l"/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2264" y="4286256"/>
            <a:ext cx="2571736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Compare to previous solution:</a:t>
            </a:r>
          </a:p>
          <a:p>
            <a:pPr algn="l" rtl="0"/>
            <a:endParaRPr lang="en-US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/>
            <a:endParaRPr lang="en-US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6572278" y="5357826"/>
          <a:ext cx="1928812" cy="642937"/>
        </p:xfrm>
        <a:graphic>
          <a:graphicData uri="http://schemas.openxmlformats.org/presentationml/2006/ole">
            <p:oleObj spid="_x0000_s299012" name="Equation" r:id="rId4" imgW="685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4623-54F0-4B3A-94FA-7FE109B7A90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5159496"/>
          </a:xfrm>
        </p:spPr>
        <p:txBody>
          <a:bodyPr>
            <a:normAutofit/>
          </a:bodyPr>
          <a:lstStyle/>
          <a:p>
            <a:pPr lvl="1" algn="l" rtl="0">
              <a:buNone/>
            </a:pP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571736" y="571480"/>
            <a:ext cx="414340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Problems</a:t>
            </a:r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מחבר חץ ישר 19"/>
          <p:cNvCxnSpPr>
            <a:endCxn id="21" idx="0"/>
          </p:cNvCxnSpPr>
          <p:nvPr/>
        </p:nvCxnSpPr>
        <p:spPr>
          <a:xfrm rot="10800000" flipV="1">
            <a:off x="1250134" y="1500174"/>
            <a:ext cx="1464479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/>
          <p:cNvSpPr/>
          <p:nvPr/>
        </p:nvSpPr>
        <p:spPr>
          <a:xfrm>
            <a:off x="285720" y="264318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Single store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3" name="מחבר חץ ישר 22"/>
          <p:cNvCxnSpPr>
            <a:stCxn id="21" idx="2"/>
          </p:cNvCxnSpPr>
          <p:nvPr/>
        </p:nvCxnSpPr>
        <p:spPr>
          <a:xfrm rot="5400000">
            <a:off x="732208" y="3911209"/>
            <a:ext cx="1000134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/>
          <p:cNvSpPr/>
          <p:nvPr/>
        </p:nvSpPr>
        <p:spPr>
          <a:xfrm>
            <a:off x="357158" y="442913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Max percentile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28" name="מחבר חץ ישר 27"/>
          <p:cNvCxnSpPr>
            <a:stCxn id="12" idx="2"/>
            <a:endCxn id="32" idx="0"/>
          </p:cNvCxnSpPr>
          <p:nvPr/>
        </p:nvCxnSpPr>
        <p:spPr>
          <a:xfrm rot="5400000">
            <a:off x="3964777" y="1821645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31"/>
          <p:cNvSpPr/>
          <p:nvPr/>
        </p:nvSpPr>
        <p:spPr>
          <a:xfrm>
            <a:off x="2928926" y="2500306"/>
            <a:ext cx="27146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Multi-store bounded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5" name="מחבר חץ ישר 34"/>
          <p:cNvCxnSpPr>
            <a:stCxn id="32" idx="2"/>
          </p:cNvCxnSpPr>
          <p:nvPr/>
        </p:nvCxnSpPr>
        <p:spPr>
          <a:xfrm rot="5400000">
            <a:off x="3786182" y="350043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מלבן 35"/>
          <p:cNvSpPr/>
          <p:nvPr/>
        </p:nvSpPr>
        <p:spPr>
          <a:xfrm>
            <a:off x="2643174" y="4071942"/>
            <a:ext cx="30003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Minimum cost max flow solution 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Efficient solutions(2)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FC57-6136-4264-82E3-05FE288B7664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23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71600" y="1698504"/>
            <a:ext cx="7600928" cy="5159496"/>
          </a:xfrm>
        </p:spPr>
        <p:txBody>
          <a:bodyPr>
            <a:normAutofit/>
          </a:bodyPr>
          <a:lstStyle/>
          <a:p>
            <a:pPr algn="l" rtl="0"/>
            <a:r>
              <a:rPr lang="en-US" sz="2400" b="1" u="sng" dirty="0" smtClean="0">
                <a:latin typeface="Comic Sans MS" pitchFamily="66" charset="0"/>
              </a:rPr>
              <a:t>Solution (II):</a:t>
            </a:r>
            <a:r>
              <a:rPr lang="en-US" sz="2400" dirty="0" smtClean="0">
                <a:latin typeface="Comic Sans MS" pitchFamily="66" charset="0"/>
              </a:rPr>
              <a:t>Use generalized Max-Percentile based heuristic solution: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Does </a:t>
            </a:r>
            <a:r>
              <a:rPr lang="en-US" sz="2400" b="1" u="sng" dirty="0" smtClean="0">
                <a:latin typeface="Comic Sans MS" pitchFamily="66" charset="0"/>
              </a:rPr>
              <a:t>not</a:t>
            </a:r>
            <a:r>
              <a:rPr lang="en-US" sz="2400" dirty="0" smtClean="0">
                <a:latin typeface="Comic Sans MS" pitchFamily="66" charset="0"/>
              </a:rPr>
              <a:t> guarantee</a:t>
            </a:r>
          </a:p>
          <a:p>
            <a:pPr lvl="1" algn="l" rtl="0"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u="sng" dirty="0" smtClean="0">
                <a:latin typeface="Comic Sans MS" pitchFamily="66" charset="0"/>
              </a:rPr>
              <a:t>optimal</a:t>
            </a:r>
            <a:r>
              <a:rPr lang="en-US" sz="2400" dirty="0" smtClean="0">
                <a:latin typeface="Comic Sans MS" pitchFamily="66" charset="0"/>
              </a:rPr>
              <a:t> solution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Fast and provides </a:t>
            </a:r>
          </a:p>
          <a:p>
            <a:pPr lvl="1" algn="l" rtl="0">
              <a:buNone/>
            </a:pPr>
            <a:r>
              <a:rPr lang="en-US" sz="2400" dirty="0" smtClean="0">
                <a:latin typeface="Comic Sans MS" pitchFamily="66" charset="0"/>
              </a:rPr>
              <a:t>good solution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Time= </a:t>
            </a:r>
            <a:endParaRPr lang="en-US" sz="2400" b="1" u="sng" dirty="0" smtClean="0">
              <a:latin typeface="Comic Sans MS" pitchFamily="66" charset="0"/>
            </a:endParaRPr>
          </a:p>
          <a:p>
            <a:pPr algn="l" rtl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282629" name="Object 5"/>
          <p:cNvGraphicFramePr>
            <a:graphicFrameLocks noChangeAspect="1"/>
          </p:cNvGraphicFramePr>
          <p:nvPr/>
        </p:nvGraphicFramePr>
        <p:xfrm>
          <a:off x="2643174" y="4235808"/>
          <a:ext cx="3143272" cy="479076"/>
        </p:xfrm>
        <a:graphic>
          <a:graphicData uri="http://schemas.openxmlformats.org/presentationml/2006/ole">
            <p:oleObj spid="_x0000_s282629" name="Equation" r:id="rId4" imgW="1333500" imgH="2032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00760" y="3000372"/>
            <a:ext cx="257176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s= total storage</a:t>
            </a:r>
          </a:p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m=# shirts types, </a:t>
            </a:r>
          </a:p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k=# stores </a:t>
            </a:r>
          </a:p>
          <a:p>
            <a:pPr algn="l"/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29" name="Oval 30"/>
          <p:cNvSpPr/>
          <p:nvPr/>
        </p:nvSpPr>
        <p:spPr>
          <a:xfrm>
            <a:off x="7643834" y="1142984"/>
            <a:ext cx="1500198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0" name="Group 54"/>
          <p:cNvGrpSpPr/>
          <p:nvPr/>
        </p:nvGrpSpPr>
        <p:grpSpPr>
          <a:xfrm>
            <a:off x="8429652" y="1357298"/>
            <a:ext cx="571504" cy="296986"/>
            <a:chOff x="5652120" y="3284984"/>
            <a:chExt cx="864096" cy="440432"/>
          </a:xfrm>
          <a:solidFill>
            <a:srgbClr val="FFFF00"/>
          </a:solidFill>
        </p:grpSpPr>
        <p:cxnSp>
          <p:nvCxnSpPr>
            <p:cNvPr id="31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4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5" name="Rectangle 43"/>
            <p:cNvSpPr/>
            <p:nvPr/>
          </p:nvSpPr>
          <p:spPr>
            <a:xfrm flipV="1">
              <a:off x="5890058" y="3496868"/>
              <a:ext cx="86098" cy="223477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6" name="Group 90"/>
          <p:cNvGrpSpPr/>
          <p:nvPr/>
        </p:nvGrpSpPr>
        <p:grpSpPr>
          <a:xfrm>
            <a:off x="7929586" y="1357298"/>
            <a:ext cx="599052" cy="376404"/>
            <a:chOff x="5436096" y="2204864"/>
            <a:chExt cx="2376264" cy="1088504"/>
          </a:xfrm>
        </p:grpSpPr>
        <p:cxnSp>
          <p:nvCxnSpPr>
            <p:cNvPr id="37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0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1" name="Rectangle 82"/>
            <p:cNvSpPr/>
            <p:nvPr/>
          </p:nvSpPr>
          <p:spPr>
            <a:xfrm flipV="1">
              <a:off x="6084169" y="3031216"/>
              <a:ext cx="485422" cy="24962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3966" y="1326682"/>
            <a:ext cx="420827" cy="33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1301168"/>
            <a:ext cx="435123" cy="34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Oval 30"/>
          <p:cNvSpPr/>
          <p:nvPr/>
        </p:nvSpPr>
        <p:spPr>
          <a:xfrm>
            <a:off x="5857884" y="1071546"/>
            <a:ext cx="1696652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82966" y="1107265"/>
            <a:ext cx="517926" cy="39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6" name="Group 73"/>
          <p:cNvGrpSpPr/>
          <p:nvPr/>
        </p:nvGrpSpPr>
        <p:grpSpPr>
          <a:xfrm>
            <a:off x="6197214" y="1357298"/>
            <a:ext cx="701326" cy="171679"/>
            <a:chOff x="1979712" y="2564903"/>
            <a:chExt cx="2376264" cy="1258070"/>
          </a:xfrm>
          <a:solidFill>
            <a:srgbClr val="FFFF00"/>
          </a:solidFill>
        </p:grpSpPr>
        <p:cxnSp>
          <p:nvCxnSpPr>
            <p:cNvPr id="47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0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1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2" name="Group 84"/>
          <p:cNvGrpSpPr/>
          <p:nvPr/>
        </p:nvGrpSpPr>
        <p:grpSpPr>
          <a:xfrm>
            <a:off x="6840156" y="1357298"/>
            <a:ext cx="591915" cy="285752"/>
            <a:chOff x="5436096" y="2204864"/>
            <a:chExt cx="2376264" cy="1088504"/>
          </a:xfrm>
        </p:grpSpPr>
        <p:cxnSp>
          <p:nvCxnSpPr>
            <p:cNvPr id="53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6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7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357290" y="5288340"/>
            <a:ext cx="551025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The solution to the unbounded problem (given later), Used as a building block</a:t>
            </a:r>
          </a:p>
          <a:p>
            <a:pPr algn="l"/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2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4623-54F0-4B3A-94FA-7FE109B7A90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24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5159496"/>
          </a:xfrm>
        </p:spPr>
        <p:txBody>
          <a:bodyPr>
            <a:normAutofit/>
          </a:bodyPr>
          <a:lstStyle/>
          <a:p>
            <a:pPr lvl="1" algn="l" rtl="0">
              <a:buNone/>
            </a:pP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571736" y="571480"/>
            <a:ext cx="414340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Problems</a:t>
            </a:r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מחבר חץ ישר 19"/>
          <p:cNvCxnSpPr>
            <a:endCxn id="21" idx="0"/>
          </p:cNvCxnSpPr>
          <p:nvPr/>
        </p:nvCxnSpPr>
        <p:spPr>
          <a:xfrm rot="10800000" flipV="1">
            <a:off x="1250134" y="1500174"/>
            <a:ext cx="1464479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/>
          <p:cNvSpPr/>
          <p:nvPr/>
        </p:nvSpPr>
        <p:spPr>
          <a:xfrm>
            <a:off x="285720" y="264318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Single store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3" name="מחבר חץ ישר 22"/>
          <p:cNvCxnSpPr>
            <a:stCxn id="21" idx="2"/>
          </p:cNvCxnSpPr>
          <p:nvPr/>
        </p:nvCxnSpPr>
        <p:spPr>
          <a:xfrm rot="5400000">
            <a:off x="732208" y="3911209"/>
            <a:ext cx="1000134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/>
          <p:cNvSpPr/>
          <p:nvPr/>
        </p:nvSpPr>
        <p:spPr>
          <a:xfrm>
            <a:off x="357158" y="442913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Max percentile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28" name="מחבר חץ ישר 27"/>
          <p:cNvCxnSpPr>
            <a:stCxn id="12" idx="2"/>
            <a:endCxn id="32" idx="0"/>
          </p:cNvCxnSpPr>
          <p:nvPr/>
        </p:nvCxnSpPr>
        <p:spPr>
          <a:xfrm rot="5400000">
            <a:off x="3964777" y="1821645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31"/>
          <p:cNvSpPr/>
          <p:nvPr/>
        </p:nvSpPr>
        <p:spPr>
          <a:xfrm>
            <a:off x="2928926" y="2500306"/>
            <a:ext cx="27146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Multi-store bounded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5" name="מחבר חץ ישר 34"/>
          <p:cNvCxnSpPr>
            <a:stCxn id="32" idx="2"/>
          </p:cNvCxnSpPr>
          <p:nvPr/>
        </p:nvCxnSpPr>
        <p:spPr>
          <a:xfrm rot="5400000">
            <a:off x="3786182" y="350043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מלבן 35"/>
          <p:cNvSpPr/>
          <p:nvPr/>
        </p:nvSpPr>
        <p:spPr>
          <a:xfrm>
            <a:off x="2643174" y="4071942"/>
            <a:ext cx="30003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Minimum cost max flow solution 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6143604" y="4000504"/>
            <a:ext cx="30003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Generalized Max Percentile 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53" name="מחבר חץ ישר 52"/>
          <p:cNvCxnSpPr>
            <a:stCxn id="32" idx="2"/>
            <a:endCxn id="40" idx="0"/>
          </p:cNvCxnSpPr>
          <p:nvPr/>
        </p:nvCxnSpPr>
        <p:spPr>
          <a:xfrm rot="16200000" flipH="1">
            <a:off x="5607835" y="1964537"/>
            <a:ext cx="714380" cy="335755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The Unbounded problem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D5CE-7507-4941-BED0-2C15AD78E546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25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400" b="1" u="sng" dirty="0" smtClean="0">
                <a:latin typeface="Comic Sans MS" pitchFamily="66" charset="0"/>
              </a:rPr>
              <a:t>Shirts Allocation Unbounded (SAUB):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Given:     storage,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           </a:t>
            </a:r>
            <a:r>
              <a:rPr lang="en-US" sz="2400" u="sng" dirty="0" smtClean="0">
                <a:latin typeface="Comic Sans MS" pitchFamily="66" charset="0"/>
              </a:rPr>
              <a:t>arbitrary stochastic </a:t>
            </a:r>
            <a:r>
              <a:rPr lang="en-US" sz="2400" dirty="0" smtClean="0">
                <a:latin typeface="Comic Sans MS" pitchFamily="66" charset="0"/>
              </a:rPr>
              <a:t>demand distribution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Required: </a:t>
            </a:r>
            <a:r>
              <a:rPr lang="en-US" sz="2400" b="1" dirty="0" smtClean="0">
                <a:latin typeface="Comic Sans MS" pitchFamily="66" charset="0"/>
              </a:rPr>
              <a:t>allocate storage in stores &amp; place shirts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Under </a:t>
            </a:r>
            <a:r>
              <a:rPr lang="en-US" sz="2400" smtClean="0">
                <a:latin typeface="Comic Sans MS" pitchFamily="66" charset="0"/>
              </a:rPr>
              <a:t>maximal matching</a:t>
            </a:r>
            <a:endParaRPr lang="en-US" sz="2400" dirty="0" smtClean="0">
              <a:latin typeface="Comic Sans MS" pitchFamily="66" charset="0"/>
            </a:endParaRP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Objective: Maximize the </a:t>
            </a:r>
            <a:r>
              <a:rPr lang="en-US" sz="2400" u="sng" dirty="0" smtClean="0">
                <a:latin typeface="Comic Sans MS" pitchFamily="66" charset="0"/>
              </a:rPr>
              <a:t>expected revenue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2357422" y="1857364"/>
          <a:ext cx="355602" cy="452585"/>
        </p:xfrm>
        <a:graphic>
          <a:graphicData uri="http://schemas.openxmlformats.org/presentationml/2006/ole">
            <p:oleObj spid="_x0000_s136216" name="Equation" r:id="rId4" imgW="139579" imgH="177646" progId="Equation.DSMT4">
              <p:embed/>
            </p:oleObj>
          </a:graphicData>
        </a:graphic>
      </p:graphicFrame>
      <p:sp>
        <p:nvSpPr>
          <p:cNvPr id="57" name="Oval 30"/>
          <p:cNvSpPr/>
          <p:nvPr/>
        </p:nvSpPr>
        <p:spPr>
          <a:xfrm>
            <a:off x="5286348" y="4357694"/>
            <a:ext cx="3857652" cy="1857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Oval 30"/>
          <p:cNvSpPr/>
          <p:nvPr/>
        </p:nvSpPr>
        <p:spPr>
          <a:xfrm>
            <a:off x="1785886" y="4429132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59" name="Group 54"/>
          <p:cNvGrpSpPr/>
          <p:nvPr/>
        </p:nvGrpSpPr>
        <p:grpSpPr>
          <a:xfrm>
            <a:off x="5962350" y="5437244"/>
            <a:ext cx="936104" cy="368424"/>
            <a:chOff x="5652120" y="3284984"/>
            <a:chExt cx="864096" cy="440432"/>
          </a:xfrm>
          <a:solidFill>
            <a:srgbClr val="FFFF00"/>
          </a:solidFill>
        </p:grpSpPr>
        <p:cxnSp>
          <p:nvCxnSpPr>
            <p:cNvPr id="60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3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4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5" name="Group 73"/>
          <p:cNvGrpSpPr/>
          <p:nvPr/>
        </p:nvGrpSpPr>
        <p:grpSpPr>
          <a:xfrm>
            <a:off x="2525916" y="5207540"/>
            <a:ext cx="1080120" cy="321965"/>
            <a:chOff x="1979712" y="2564903"/>
            <a:chExt cx="2376264" cy="1258070"/>
          </a:xfrm>
          <a:solidFill>
            <a:srgbClr val="FFFF00"/>
          </a:solidFill>
        </p:grpSpPr>
        <p:cxnSp>
          <p:nvCxnSpPr>
            <p:cNvPr id="66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9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0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1" name="Group 90"/>
          <p:cNvGrpSpPr/>
          <p:nvPr/>
        </p:nvGrpSpPr>
        <p:grpSpPr>
          <a:xfrm>
            <a:off x="7330502" y="5221220"/>
            <a:ext cx="1080120" cy="584448"/>
            <a:chOff x="5436096" y="2204864"/>
            <a:chExt cx="2376264" cy="1088504"/>
          </a:xfrm>
        </p:grpSpPr>
        <p:cxnSp>
          <p:nvCxnSpPr>
            <p:cNvPr id="72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5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6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7" name="Group 84"/>
          <p:cNvGrpSpPr/>
          <p:nvPr/>
        </p:nvGrpSpPr>
        <p:grpSpPr>
          <a:xfrm>
            <a:off x="3730102" y="5149212"/>
            <a:ext cx="864096" cy="368424"/>
            <a:chOff x="5436096" y="2204864"/>
            <a:chExt cx="2376264" cy="1088504"/>
          </a:xfrm>
        </p:grpSpPr>
        <p:cxnSp>
          <p:nvCxnSpPr>
            <p:cNvPr id="78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1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2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429132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429132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929198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5000636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572140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5500702"/>
            <a:ext cx="563703" cy="4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Unbounded (SAUB) key principle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B964-8F83-4D35-969E-CC2F45F76781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704856" cy="515949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dirty="0" smtClean="0">
                <a:latin typeface="Comic Sans MS" pitchFamily="66" charset="0"/>
              </a:rPr>
              <a:t> Convert problem to:</a:t>
            </a:r>
          </a:p>
          <a:p>
            <a:pPr algn="l" rtl="0">
              <a:buNone/>
            </a:pPr>
            <a:r>
              <a:rPr lang="en-US" sz="3600" dirty="0" smtClean="0">
                <a:latin typeface="Comic Sans MS" pitchFamily="66" charset="0"/>
              </a:rPr>
              <a:t>  given              , find  </a:t>
            </a:r>
          </a:p>
          <a:p>
            <a:pPr lvl="1" algn="l" rtl="0">
              <a:buNone/>
            </a:pPr>
            <a:endParaRPr lang="en-US" sz="3200" dirty="0" smtClean="0">
              <a:latin typeface="Comic Sans MS" pitchFamily="66" charset="0"/>
            </a:endParaRPr>
          </a:p>
          <a:p>
            <a:pPr lvl="1" algn="l" rtl="0">
              <a:buNone/>
            </a:pPr>
            <a:endParaRPr lang="en-US" sz="3200" dirty="0" smtClean="0"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3600" dirty="0" smtClean="0">
                <a:latin typeface="Comic Sans MS" pitchFamily="66" charset="0"/>
              </a:rPr>
              <a:t>S.T</a:t>
            </a:r>
          </a:p>
          <a:p>
            <a:pPr algn="l" rtl="0"/>
            <a:endParaRPr lang="en-US" sz="3600" dirty="0" smtClean="0">
              <a:latin typeface="Comic Sans MS" pitchFamily="66" charset="0"/>
            </a:endParaRPr>
          </a:p>
          <a:p>
            <a:pPr algn="l" rtl="0"/>
            <a:r>
              <a:rPr lang="en-US" sz="3600" dirty="0" smtClean="0">
                <a:latin typeface="Comic Sans MS" pitchFamily="66" charset="0"/>
              </a:rPr>
              <a:t>Difficulty: Revenue function </a:t>
            </a:r>
            <a:r>
              <a:rPr lang="en-US" sz="3600" b="1" u="sng" dirty="0" smtClean="0">
                <a:latin typeface="Comic Sans MS" pitchFamily="66" charset="0"/>
              </a:rPr>
              <a:t>not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u="sng" dirty="0" smtClean="0">
                <a:latin typeface="Comic Sans MS" pitchFamily="66" charset="0"/>
              </a:rPr>
              <a:t>separable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3600" dirty="0" smtClean="0">
                <a:latin typeface="Comic Sans MS" pitchFamily="66" charset="0"/>
              </a:rPr>
              <a:t> problem is hard  </a:t>
            </a:r>
          </a:p>
          <a:p>
            <a:pPr lvl="1" algn="l" rtl="0"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0705" name="Object 1"/>
          <p:cNvGraphicFramePr>
            <a:graphicFrameLocks noChangeAspect="1"/>
          </p:cNvGraphicFramePr>
          <p:nvPr/>
        </p:nvGraphicFramePr>
        <p:xfrm>
          <a:off x="-32" y="2643188"/>
          <a:ext cx="9194800" cy="1000125"/>
        </p:xfrm>
        <a:graphic>
          <a:graphicData uri="http://schemas.openxmlformats.org/presentationml/2006/ole">
            <p:oleObj spid="_x0000_s200747" name="Equation" r:id="rId4" imgW="4203360" imgH="457200" progId="Equation.DSMT4">
              <p:embed/>
            </p:oleObj>
          </a:graphicData>
        </a:graphic>
      </p:graphicFrame>
      <p:graphicFrame>
        <p:nvGraphicFramePr>
          <p:cNvPr id="200706" name="Object 2"/>
          <p:cNvGraphicFramePr>
            <a:graphicFrameLocks noChangeAspect="1"/>
          </p:cNvGraphicFramePr>
          <p:nvPr/>
        </p:nvGraphicFramePr>
        <p:xfrm>
          <a:off x="3286116" y="3571876"/>
          <a:ext cx="1571636" cy="1187458"/>
        </p:xfrm>
        <a:graphic>
          <a:graphicData uri="http://schemas.openxmlformats.org/presentationml/2006/ole">
            <p:oleObj spid="_x0000_s200748" name="Equation" r:id="rId5" imgW="571320" imgH="431640" progId="Equation.DSMT4">
              <p:embed/>
            </p:oleObj>
          </a:graphicData>
        </a:graphic>
      </p:graphicFrame>
      <p:graphicFrame>
        <p:nvGraphicFramePr>
          <p:cNvPr id="200750" name="Object 46"/>
          <p:cNvGraphicFramePr>
            <a:graphicFrameLocks noChangeAspect="1"/>
          </p:cNvGraphicFramePr>
          <p:nvPr/>
        </p:nvGraphicFramePr>
        <p:xfrm>
          <a:off x="2651783" y="2054728"/>
          <a:ext cx="1920217" cy="588454"/>
        </p:xfrm>
        <a:graphic>
          <a:graphicData uri="http://schemas.openxmlformats.org/presentationml/2006/ole">
            <p:oleObj spid="_x0000_s200750" name="Equation" r:id="rId6" imgW="7873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Unbounded problem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FE7-9908-480E-88EA-F248ED09214A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515949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We generalize max percentile approach to </a:t>
            </a:r>
            <a:r>
              <a:rPr lang="en-US" b="1" dirty="0" smtClean="0">
                <a:latin typeface="Comic Sans MS" pitchFamily="66" charset="0"/>
              </a:rPr>
              <a:t>2-stage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general monotone vectors. </a:t>
            </a:r>
          </a:p>
          <a:p>
            <a:pPr algn="l" rtl="0"/>
            <a:r>
              <a:rPr lang="en-US" dirty="0" err="1" smtClean="0">
                <a:latin typeface="Comic Sans MS" pitchFamily="66" charset="0"/>
              </a:rPr>
              <a:t>I.e</a:t>
            </a:r>
            <a:r>
              <a:rPr lang="en-US" dirty="0" smtClean="0">
                <a:latin typeface="Comic Sans MS" pitchFamily="66" charset="0"/>
              </a:rPr>
              <a:t>                       where             . 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We offer </a:t>
            </a:r>
            <a:r>
              <a:rPr lang="en-US" b="1" dirty="0" smtClean="0">
                <a:latin typeface="Comic Sans MS" pitchFamily="66" charset="0"/>
              </a:rPr>
              <a:t>optimal </a:t>
            </a:r>
            <a:r>
              <a:rPr lang="en-US" dirty="0" smtClean="0">
                <a:latin typeface="Comic Sans MS" pitchFamily="66" charset="0"/>
              </a:rPr>
              <a:t>solution to unbounded problem</a:t>
            </a:r>
          </a:p>
          <a:p>
            <a:pPr algn="l" rtl="0"/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292869" name="Object 5"/>
          <p:cNvGraphicFramePr>
            <a:graphicFrameLocks noChangeAspect="1"/>
          </p:cNvGraphicFramePr>
          <p:nvPr/>
        </p:nvGraphicFramePr>
        <p:xfrm>
          <a:off x="20670" y="4643453"/>
          <a:ext cx="9194800" cy="1000125"/>
        </p:xfrm>
        <a:graphic>
          <a:graphicData uri="http://schemas.openxmlformats.org/presentationml/2006/ole">
            <p:oleObj spid="_x0000_s292869" name="Equation" r:id="rId4" imgW="4203360" imgH="457200" progId="Equation.DSMT4">
              <p:embed/>
            </p:oleObj>
          </a:graphicData>
        </a:graphic>
      </p:graphicFrame>
      <p:graphicFrame>
        <p:nvGraphicFramePr>
          <p:cNvPr id="292870" name="Object 6"/>
          <p:cNvGraphicFramePr>
            <a:graphicFrameLocks noChangeAspect="1"/>
          </p:cNvGraphicFramePr>
          <p:nvPr/>
        </p:nvGraphicFramePr>
        <p:xfrm>
          <a:off x="2257677" y="3000372"/>
          <a:ext cx="2528637" cy="581026"/>
        </p:xfrm>
        <a:graphic>
          <a:graphicData uri="http://schemas.openxmlformats.org/presentationml/2006/ole">
            <p:oleObj spid="_x0000_s292870" name="Equation" r:id="rId5" imgW="1028520" imgH="241200" progId="Equation.DSMT4">
              <p:embed/>
            </p:oleObj>
          </a:graphicData>
        </a:graphic>
      </p:graphicFrame>
      <p:graphicFrame>
        <p:nvGraphicFramePr>
          <p:cNvPr id="292871" name="Object 7"/>
          <p:cNvGraphicFramePr>
            <a:graphicFrameLocks noChangeAspect="1"/>
          </p:cNvGraphicFramePr>
          <p:nvPr/>
        </p:nvGraphicFramePr>
        <p:xfrm>
          <a:off x="6238897" y="2990851"/>
          <a:ext cx="1404937" cy="581025"/>
        </p:xfrm>
        <a:graphic>
          <a:graphicData uri="http://schemas.openxmlformats.org/presentationml/2006/ole">
            <p:oleObj spid="_x0000_s292871" name="Equation" r:id="rId6" imgW="5713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Equivalent allocations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115328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b="1" u="sng" dirty="0" smtClean="0">
                <a:latin typeface="Comic Sans MS" pitchFamily="66" charset="0"/>
              </a:rPr>
              <a:t>quantity vector</a:t>
            </a:r>
            <a:r>
              <a:rPr lang="en-US" dirty="0" smtClean="0">
                <a:latin typeface="Comic Sans MS" pitchFamily="66" charset="0"/>
              </a:rPr>
              <a:t> of an allocation: </a:t>
            </a:r>
          </a:p>
          <a:p>
            <a:pPr algn="l" rtl="0"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/>
            <a:r>
              <a:rPr lang="en-US" dirty="0" smtClean="0">
                <a:latin typeface="Comic Sans MS" pitchFamily="66" charset="0"/>
              </a:rPr>
              <a:t>Two allocations will called </a:t>
            </a:r>
            <a:r>
              <a:rPr lang="en-US" b="1" u="sng" dirty="0" smtClean="0">
                <a:latin typeface="Comic Sans MS" pitchFamily="66" charset="0"/>
              </a:rPr>
              <a:t>equivalent</a:t>
            </a:r>
            <a:r>
              <a:rPr lang="en-US" dirty="0" smtClean="0">
                <a:latin typeface="Comic Sans MS" pitchFamily="66" charset="0"/>
              </a:rPr>
              <a:t> if they have the same quantity vector.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28860" y="5929330"/>
            <a:ext cx="4834880" cy="114300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Equivalent allocations with Quantity vector of 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347864" y="2348880"/>
          <a:ext cx="2389200" cy="555628"/>
        </p:xfrm>
        <a:graphic>
          <a:graphicData uri="http://schemas.openxmlformats.org/presentationml/2006/ole">
            <p:oleObj spid="_x0000_s236610" name="Equation" r:id="rId3" imgW="1091726" imgH="253890" progId="Equation.DSMT4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5734050" y="6235700"/>
          <a:ext cx="1358900" cy="546100"/>
        </p:xfrm>
        <a:graphic>
          <a:graphicData uri="http://schemas.openxmlformats.org/presentationml/2006/ole">
            <p:oleObj spid="_x0000_s236611" name="Equation" r:id="rId4" imgW="596880" imgH="241200" progId="Equation.DSMT4">
              <p:embed/>
            </p:oleObj>
          </a:graphicData>
        </a:graphic>
      </p:graphicFrame>
      <p:sp>
        <p:nvSpPr>
          <p:cNvPr id="11" name="מציין מיקום של תאריך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849F-5BA4-4074-B134-5A6D67F522FA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28</a:t>
            </a:fld>
            <a:endParaRPr lang="he-IL" dirty="0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4102678" y="4786322"/>
          <a:ext cx="1112264" cy="855588"/>
        </p:xfrm>
        <a:graphic>
          <a:graphicData uri="http://schemas.openxmlformats.org/presentationml/2006/ole">
            <p:oleObj spid="_x0000_s236612" name="Equation" r:id="rId5" imgW="164814" imgH="126780" progId="Equation.DSMT4">
              <p:embed/>
            </p:oleObj>
          </a:graphicData>
        </a:graphic>
      </p:graphicFrame>
      <p:sp>
        <p:nvSpPr>
          <p:cNvPr id="25" name="Oval 29"/>
          <p:cNvSpPr/>
          <p:nvPr/>
        </p:nvSpPr>
        <p:spPr>
          <a:xfrm>
            <a:off x="7429520" y="4643446"/>
            <a:ext cx="1714512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Oval 30"/>
          <p:cNvSpPr/>
          <p:nvPr/>
        </p:nvSpPr>
        <p:spPr>
          <a:xfrm>
            <a:off x="5143504" y="4572008"/>
            <a:ext cx="2071702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4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4857760"/>
            <a:ext cx="404254" cy="373197"/>
          </a:xfrm>
          <a:prstGeom prst="rect">
            <a:avLst/>
          </a:prstGeom>
          <a:noFill/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5143512"/>
            <a:ext cx="357190" cy="49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786322"/>
            <a:ext cx="404254" cy="373197"/>
          </a:xfrm>
          <a:prstGeom prst="rect">
            <a:avLst/>
          </a:prstGeom>
          <a:noFill/>
        </p:spPr>
      </p:pic>
      <p:pic>
        <p:nvPicPr>
          <p:cNvPr id="43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4786322"/>
            <a:ext cx="404254" cy="373197"/>
          </a:xfrm>
          <a:prstGeom prst="rect">
            <a:avLst/>
          </a:prstGeom>
          <a:noFill/>
        </p:spPr>
      </p:pic>
      <p:pic>
        <p:nvPicPr>
          <p:cNvPr id="44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4929198"/>
            <a:ext cx="404254" cy="373197"/>
          </a:xfrm>
          <a:prstGeom prst="rect">
            <a:avLst/>
          </a:prstGeom>
          <a:noFill/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4929198"/>
            <a:ext cx="419104" cy="49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29652" y="4929198"/>
            <a:ext cx="419104" cy="49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Oval 29"/>
          <p:cNvSpPr/>
          <p:nvPr/>
        </p:nvSpPr>
        <p:spPr>
          <a:xfrm>
            <a:off x="2357422" y="4795846"/>
            <a:ext cx="1785950" cy="9906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Oval 30"/>
          <p:cNvSpPr/>
          <p:nvPr/>
        </p:nvSpPr>
        <p:spPr>
          <a:xfrm>
            <a:off x="142844" y="4724408"/>
            <a:ext cx="2071702" cy="1133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9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010160"/>
            <a:ext cx="404254" cy="373197"/>
          </a:xfrm>
          <a:prstGeom prst="rect">
            <a:avLst/>
          </a:prstGeom>
          <a:noFill/>
        </p:spPr>
      </p:pic>
      <p:pic>
        <p:nvPicPr>
          <p:cNvPr id="50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5295912"/>
            <a:ext cx="357190" cy="49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5072074"/>
            <a:ext cx="404254" cy="373197"/>
          </a:xfrm>
          <a:prstGeom prst="rect">
            <a:avLst/>
          </a:prstGeom>
          <a:noFill/>
        </p:spPr>
      </p:pic>
      <p:pic>
        <p:nvPicPr>
          <p:cNvPr id="52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5000636"/>
            <a:ext cx="404254" cy="373197"/>
          </a:xfrm>
          <a:prstGeom prst="rect">
            <a:avLst/>
          </a:prstGeom>
          <a:noFill/>
        </p:spPr>
      </p:pic>
      <p:pic>
        <p:nvPicPr>
          <p:cNvPr id="53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5081598"/>
            <a:ext cx="404254" cy="373197"/>
          </a:xfrm>
          <a:prstGeom prst="rect">
            <a:avLst/>
          </a:prstGeom>
          <a:noFill/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5000636"/>
            <a:ext cx="419104" cy="49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5072074"/>
            <a:ext cx="419104" cy="49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Optimality of our algorithm </a:t>
            </a:r>
            <a:r>
              <a:rPr lang="en-US" sz="2400" dirty="0" smtClean="0">
                <a:latin typeface="Comic Sans MS" pitchFamily="66" charset="0"/>
              </a:rPr>
              <a:t>(Unbounded problem)</a:t>
            </a:r>
            <a:endParaRPr lang="he-IL" sz="4000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4623-54F0-4B3A-94FA-7FE109B7A90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29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5159496"/>
          </a:xfrm>
        </p:spPr>
        <p:txBody>
          <a:bodyPr>
            <a:normAutofit/>
          </a:bodyPr>
          <a:lstStyle/>
          <a:p>
            <a:pPr lvl="1" algn="l" rtl="0">
              <a:buNone/>
            </a:pP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0" name="Content Placeholder 16"/>
          <p:cNvSpPr txBox="1">
            <a:spLocks/>
          </p:cNvSpPr>
          <p:nvPr/>
        </p:nvSpPr>
        <p:spPr>
          <a:xfrm>
            <a:off x="857224" y="1555652"/>
            <a:ext cx="7242598" cy="515949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Comic Sans MS" pitchFamily="66" charset="0"/>
              </a:rPr>
              <a:t>Allocation     is called </a:t>
            </a:r>
            <a:r>
              <a:rPr lang="en-US" sz="3200" b="1" u="sng" dirty="0" smtClean="0">
                <a:latin typeface="Comic Sans MS" pitchFamily="66" charset="0"/>
              </a:rPr>
              <a:t>global</a:t>
            </a:r>
            <a:r>
              <a:rPr lang="en-US" sz="3200" dirty="0" smtClean="0">
                <a:latin typeface="Comic Sans MS" pitchFamily="66" charset="0"/>
              </a:rPr>
              <a:t> iff for            we have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Fundamental lemma:</a:t>
            </a: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 every step of algorithm we reach a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global allocation.</a:t>
            </a:r>
          </a:p>
          <a:p>
            <a:pPr marL="742950" lvl="1" indent="-28575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</a:rPr>
              <a:t>Proof is generalization of max-percentile correctness.</a:t>
            </a:r>
          </a:p>
          <a:p>
            <a:pPr marL="742950" lvl="1" indent="-285750" algn="l" rtl="0">
              <a:spcBef>
                <a:spcPct val="20000"/>
              </a:spcBef>
            </a:pPr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 Lead to optimal algorithm.</a:t>
            </a:r>
            <a:endParaRPr lang="en-US" sz="3200" dirty="0" smtClean="0">
              <a:latin typeface="Comic Sans MS" pitchFamily="66" charset="0"/>
            </a:endParaRPr>
          </a:p>
        </p:txBody>
      </p:sp>
      <p:graphicFrame>
        <p:nvGraphicFramePr>
          <p:cNvPr id="233477" name="Object 5"/>
          <p:cNvGraphicFramePr>
            <a:graphicFrameLocks noChangeAspect="1"/>
          </p:cNvGraphicFramePr>
          <p:nvPr/>
        </p:nvGraphicFramePr>
        <p:xfrm>
          <a:off x="3714744" y="1627090"/>
          <a:ext cx="355602" cy="420257"/>
        </p:xfrm>
        <a:graphic>
          <a:graphicData uri="http://schemas.openxmlformats.org/presentationml/2006/ole">
            <p:oleObj spid="_x0000_s233542" name="Equation" r:id="rId4" imgW="139579" imgH="164957" progId="Equation.DSMT4">
              <p:embed/>
            </p:oleObj>
          </a:graphicData>
        </a:graphic>
      </p:graphicFrame>
      <p:graphicFrame>
        <p:nvGraphicFramePr>
          <p:cNvPr id="233480" name="Object 8"/>
          <p:cNvGraphicFramePr>
            <a:graphicFrameLocks noChangeAspect="1"/>
          </p:cNvGraphicFramePr>
          <p:nvPr/>
        </p:nvGraphicFramePr>
        <p:xfrm>
          <a:off x="2428860" y="2055718"/>
          <a:ext cx="1336927" cy="511178"/>
        </p:xfrm>
        <a:graphic>
          <a:graphicData uri="http://schemas.openxmlformats.org/presentationml/2006/ole">
            <p:oleObj spid="_x0000_s233543" name="Equation" r:id="rId5" imgW="431613" imgH="165028" progId="Equation.DSMT4">
              <p:embed/>
            </p:oleObj>
          </a:graphicData>
        </a:graphic>
      </p:graphicFrame>
      <p:graphicFrame>
        <p:nvGraphicFramePr>
          <p:cNvPr id="233481" name="Object 9"/>
          <p:cNvGraphicFramePr>
            <a:graphicFrameLocks noChangeAspect="1"/>
          </p:cNvGraphicFramePr>
          <p:nvPr/>
        </p:nvGraphicFramePr>
        <p:xfrm>
          <a:off x="5500694" y="2055718"/>
          <a:ext cx="2382851" cy="542928"/>
        </p:xfrm>
        <a:graphic>
          <a:graphicData uri="http://schemas.openxmlformats.org/presentationml/2006/ole">
            <p:oleObj spid="_x0000_s233544" name="Equation" r:id="rId6" imgW="1002865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Single- and Multi-Region</a:t>
            </a:r>
            <a:endParaRPr lang="he-IL" dirty="0">
              <a:latin typeface="Comic Sans MS" pitchFamily="66" charset="0"/>
            </a:endParaRPr>
          </a:p>
        </p:txBody>
      </p:sp>
      <p:grpSp>
        <p:nvGrpSpPr>
          <p:cNvPr id="3" name="Group 80"/>
          <p:cNvGrpSpPr/>
          <p:nvPr/>
        </p:nvGrpSpPr>
        <p:grpSpPr>
          <a:xfrm>
            <a:off x="3995936" y="1124744"/>
            <a:ext cx="4680520" cy="1080120"/>
            <a:chOff x="467544" y="3212976"/>
            <a:chExt cx="8496944" cy="3645024"/>
          </a:xfrm>
        </p:grpSpPr>
        <p:pic>
          <p:nvPicPr>
            <p:cNvPr id="4" name="Picture 3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5661248"/>
              <a:ext cx="864096" cy="778964"/>
            </a:xfrm>
            <a:prstGeom prst="rect">
              <a:avLst/>
            </a:prstGeom>
          </p:spPr>
        </p:pic>
        <p:pic>
          <p:nvPicPr>
            <p:cNvPr id="5" name="Picture 4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6079036"/>
              <a:ext cx="864096" cy="778964"/>
            </a:xfrm>
            <a:prstGeom prst="rect">
              <a:avLst/>
            </a:prstGeom>
          </p:spPr>
        </p:pic>
        <p:pic>
          <p:nvPicPr>
            <p:cNvPr id="6" name="Picture 5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0" y="6079036"/>
              <a:ext cx="864096" cy="778964"/>
            </a:xfrm>
            <a:prstGeom prst="rect">
              <a:avLst/>
            </a:prstGeom>
          </p:spPr>
        </p:pic>
        <p:pic>
          <p:nvPicPr>
            <p:cNvPr id="7" name="Picture 6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56176" y="6079036"/>
              <a:ext cx="864096" cy="778964"/>
            </a:xfrm>
            <a:prstGeom prst="rect">
              <a:avLst/>
            </a:prstGeom>
          </p:spPr>
        </p:pic>
        <p:pic>
          <p:nvPicPr>
            <p:cNvPr id="8" name="Picture 7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6376" y="5517232"/>
              <a:ext cx="864096" cy="778964"/>
            </a:xfrm>
            <a:prstGeom prst="rect">
              <a:avLst/>
            </a:prstGeom>
          </p:spPr>
        </p:pic>
        <p:pic>
          <p:nvPicPr>
            <p:cNvPr id="9" name="Picture 8" descr="server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7944" y="3212976"/>
              <a:ext cx="504056" cy="806490"/>
            </a:xfrm>
            <a:prstGeom prst="rect">
              <a:avLst/>
            </a:prstGeom>
          </p:spPr>
        </p:pic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H="1" flipV="1">
              <a:off x="4427984" y="4653136"/>
              <a:ext cx="576064" cy="142590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lowchart: Magnetic Disk 34"/>
            <p:cNvSpPr/>
            <p:nvPr/>
          </p:nvSpPr>
          <p:spPr>
            <a:xfrm>
              <a:off x="8676456" y="5445224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6876256" y="6093296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5292080" y="5949280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lowchart: Magnetic Disk 41"/>
            <p:cNvSpPr/>
            <p:nvPr/>
          </p:nvSpPr>
          <p:spPr>
            <a:xfrm>
              <a:off x="3563888" y="6021288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1259632" y="5661248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995936" y="4365104"/>
              <a:ext cx="648072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" idx="0"/>
            </p:cNvCxnSpPr>
            <p:nvPr/>
          </p:nvCxnSpPr>
          <p:spPr>
            <a:xfrm flipV="1">
              <a:off x="3275856" y="4653136"/>
              <a:ext cx="792088" cy="142590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4644008" y="4653136"/>
              <a:ext cx="1800200" cy="144016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46" idx="3"/>
            </p:cNvCxnSpPr>
            <p:nvPr/>
          </p:nvCxnSpPr>
          <p:spPr>
            <a:xfrm flipH="1" flipV="1">
              <a:off x="4644008" y="4509120"/>
              <a:ext cx="3312368" cy="108012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46" idx="1"/>
            </p:cNvCxnSpPr>
            <p:nvPr/>
          </p:nvCxnSpPr>
          <p:spPr>
            <a:xfrm flipV="1">
              <a:off x="1115616" y="4509120"/>
              <a:ext cx="2880320" cy="108012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0"/>
            </p:cNvCxnSpPr>
            <p:nvPr/>
          </p:nvCxnSpPr>
          <p:spPr>
            <a:xfrm flipH="1" flipV="1">
              <a:off x="4283968" y="3789040"/>
              <a:ext cx="36004" cy="576064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860032" y="3212976"/>
              <a:ext cx="2304256" cy="35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Video server </a:t>
              </a:r>
              <a:endParaRPr lang="en-US" sz="14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04048" y="4221088"/>
              <a:ext cx="2304256" cy="35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Router</a:t>
              </a:r>
              <a:endParaRPr lang="en-US" sz="14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80112" y="5373216"/>
              <a:ext cx="2304256" cy="389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b="1" dirty="0" smtClean="0"/>
                <a:t>User terminals</a:t>
              </a:r>
              <a:endParaRPr lang="en-US" sz="1600" b="1" dirty="0"/>
            </a:p>
          </p:txBody>
        </p:sp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5C1-D06F-45A7-AE16-375CA8925057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16288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Single Region System. </a:t>
            </a:r>
            <a:endParaRPr lang="en-US" dirty="0"/>
          </a:p>
        </p:txBody>
      </p:sp>
      <p:pic>
        <p:nvPicPr>
          <p:cNvPr id="32" name="Picture 31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514530"/>
            <a:ext cx="358820" cy="230828"/>
          </a:xfrm>
          <a:prstGeom prst="rect">
            <a:avLst/>
          </a:prstGeom>
        </p:spPr>
      </p:pic>
      <p:pic>
        <p:nvPicPr>
          <p:cNvPr id="33" name="Picture 32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62810" y="4638332"/>
            <a:ext cx="358820" cy="230828"/>
          </a:xfrm>
          <a:prstGeom prst="rect">
            <a:avLst/>
          </a:prstGeom>
        </p:spPr>
      </p:pic>
      <p:pic>
        <p:nvPicPr>
          <p:cNvPr id="34" name="Picture 33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0449" y="4638332"/>
            <a:ext cx="358820" cy="230828"/>
          </a:xfrm>
          <a:prstGeom prst="rect">
            <a:avLst/>
          </a:prstGeom>
        </p:spPr>
      </p:pic>
      <p:pic>
        <p:nvPicPr>
          <p:cNvPr id="36" name="Picture 35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38285" y="4638332"/>
            <a:ext cx="358820" cy="230828"/>
          </a:xfrm>
          <a:prstGeom prst="rect">
            <a:avLst/>
          </a:prstGeom>
        </p:spPr>
      </p:pic>
      <p:pic>
        <p:nvPicPr>
          <p:cNvPr id="37" name="Picture 36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85825" y="4471854"/>
            <a:ext cx="358820" cy="230828"/>
          </a:xfrm>
          <a:prstGeom prst="rect">
            <a:avLst/>
          </a:prstGeom>
        </p:spPr>
      </p:pic>
      <p:pic>
        <p:nvPicPr>
          <p:cNvPr id="38" name="Picture 37" descr="server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140968"/>
            <a:ext cx="209311" cy="238985"/>
          </a:xfrm>
          <a:prstGeom prst="rect">
            <a:avLst/>
          </a:prstGeom>
        </p:spPr>
      </p:pic>
      <p:cxnSp>
        <p:nvCxnSpPr>
          <p:cNvPr id="44" name="Straight Arrow Connector 43"/>
          <p:cNvCxnSpPr>
            <a:stCxn id="34" idx="0"/>
          </p:cNvCxnSpPr>
          <p:nvPr/>
        </p:nvCxnSpPr>
        <p:spPr>
          <a:xfrm flipH="1" flipV="1">
            <a:off x="6720645" y="4215799"/>
            <a:ext cx="239213" cy="42253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Magnetic Disk 44"/>
          <p:cNvSpPr/>
          <p:nvPr/>
        </p:nvSpPr>
        <p:spPr>
          <a:xfrm>
            <a:off x="8484841" y="4450516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lowchart: Magnetic Disk 46"/>
          <p:cNvSpPr/>
          <p:nvPr/>
        </p:nvSpPr>
        <p:spPr>
          <a:xfrm>
            <a:off x="7737301" y="4642557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lowchart: Magnetic Disk 47"/>
          <p:cNvSpPr/>
          <p:nvPr/>
        </p:nvSpPr>
        <p:spPr>
          <a:xfrm>
            <a:off x="7079465" y="4599881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lowchart: Magnetic Disk 48"/>
          <p:cNvSpPr/>
          <p:nvPr/>
        </p:nvSpPr>
        <p:spPr>
          <a:xfrm>
            <a:off x="6361826" y="4621219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lowchart: Magnetic Disk 49"/>
          <p:cNvSpPr/>
          <p:nvPr/>
        </p:nvSpPr>
        <p:spPr>
          <a:xfrm>
            <a:off x="5404974" y="4514530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6541236" y="4130447"/>
            <a:ext cx="269115" cy="85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33" idx="0"/>
          </p:cNvCxnSpPr>
          <p:nvPr/>
        </p:nvCxnSpPr>
        <p:spPr>
          <a:xfrm flipV="1">
            <a:off x="6242219" y="4215799"/>
            <a:ext cx="328918" cy="42253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810350" y="4215799"/>
            <a:ext cx="747541" cy="42675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51" idx="3"/>
          </p:cNvCxnSpPr>
          <p:nvPr/>
        </p:nvCxnSpPr>
        <p:spPr>
          <a:xfrm flipH="1" flipV="1">
            <a:off x="6810350" y="4173123"/>
            <a:ext cx="1375475" cy="32006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51" idx="1"/>
          </p:cNvCxnSpPr>
          <p:nvPr/>
        </p:nvCxnSpPr>
        <p:spPr>
          <a:xfrm flipV="1">
            <a:off x="5345171" y="4173123"/>
            <a:ext cx="1196065" cy="32006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1" idx="0"/>
            <a:endCxn id="38" idx="3"/>
          </p:cNvCxnSpPr>
          <p:nvPr/>
        </p:nvCxnSpPr>
        <p:spPr>
          <a:xfrm flipH="1" flipV="1">
            <a:off x="4853319" y="3260461"/>
            <a:ext cx="1822475" cy="86998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59859" y="4087771"/>
            <a:ext cx="956852" cy="104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 smtClean="0"/>
              <a:t>Router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199072" y="4429178"/>
            <a:ext cx="956852" cy="115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 smtClean="0"/>
              <a:t>User terminals</a:t>
            </a:r>
            <a:endParaRPr lang="en-US" sz="1600" b="1" dirty="0"/>
          </a:p>
        </p:txBody>
      </p:sp>
      <p:pic>
        <p:nvPicPr>
          <p:cNvPr id="64" name="Picture 63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624" y="4514530"/>
            <a:ext cx="358820" cy="230828"/>
          </a:xfrm>
          <a:prstGeom prst="rect">
            <a:avLst/>
          </a:prstGeom>
        </p:spPr>
      </p:pic>
      <p:pic>
        <p:nvPicPr>
          <p:cNvPr id="65" name="Picture 64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74378" y="4638332"/>
            <a:ext cx="358820" cy="230828"/>
          </a:xfrm>
          <a:prstGeom prst="rect">
            <a:avLst/>
          </a:prstGeom>
        </p:spPr>
      </p:pic>
      <p:pic>
        <p:nvPicPr>
          <p:cNvPr id="66" name="Picture 65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2017" y="4638332"/>
            <a:ext cx="358820" cy="230828"/>
          </a:xfrm>
          <a:prstGeom prst="rect">
            <a:avLst/>
          </a:prstGeom>
        </p:spPr>
      </p:pic>
      <p:pic>
        <p:nvPicPr>
          <p:cNvPr id="68" name="Picture 67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853" y="4638332"/>
            <a:ext cx="358820" cy="230828"/>
          </a:xfrm>
          <a:prstGeom prst="rect">
            <a:avLst/>
          </a:prstGeom>
        </p:spPr>
      </p:pic>
      <p:pic>
        <p:nvPicPr>
          <p:cNvPr id="70" name="Picture 69" descr="peer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97393" y="4471854"/>
            <a:ext cx="358820" cy="230828"/>
          </a:xfrm>
          <a:prstGeom prst="rect">
            <a:avLst/>
          </a:prstGeom>
        </p:spPr>
      </p:pic>
      <p:cxnSp>
        <p:nvCxnSpPr>
          <p:cNvPr id="72" name="Straight Arrow Connector 71"/>
          <p:cNvCxnSpPr>
            <a:stCxn id="66" idx="0"/>
          </p:cNvCxnSpPr>
          <p:nvPr/>
        </p:nvCxnSpPr>
        <p:spPr>
          <a:xfrm flipH="1" flipV="1">
            <a:off x="2832213" y="4215799"/>
            <a:ext cx="239213" cy="42253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Magnetic Disk 72"/>
          <p:cNvSpPr/>
          <p:nvPr/>
        </p:nvSpPr>
        <p:spPr>
          <a:xfrm>
            <a:off x="4596409" y="4450516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lowchart: Magnetic Disk 73"/>
          <p:cNvSpPr/>
          <p:nvPr/>
        </p:nvSpPr>
        <p:spPr>
          <a:xfrm>
            <a:off x="3848869" y="4642557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lowchart: Magnetic Disk 74"/>
          <p:cNvSpPr/>
          <p:nvPr/>
        </p:nvSpPr>
        <p:spPr>
          <a:xfrm>
            <a:off x="3191033" y="4599881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Flowchart: Magnetic Disk 75"/>
          <p:cNvSpPr/>
          <p:nvPr/>
        </p:nvSpPr>
        <p:spPr>
          <a:xfrm>
            <a:off x="2473394" y="4621219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Flowchart: Magnetic Disk 76"/>
          <p:cNvSpPr/>
          <p:nvPr/>
        </p:nvSpPr>
        <p:spPr>
          <a:xfrm>
            <a:off x="1516542" y="4514530"/>
            <a:ext cx="119607" cy="128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2652804" y="4130447"/>
            <a:ext cx="269115" cy="85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/>
          <p:cNvCxnSpPr>
            <a:stCxn id="65" idx="0"/>
          </p:cNvCxnSpPr>
          <p:nvPr/>
        </p:nvCxnSpPr>
        <p:spPr>
          <a:xfrm flipV="1">
            <a:off x="2353787" y="4215799"/>
            <a:ext cx="328918" cy="42253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2921918" y="4215799"/>
            <a:ext cx="747541" cy="42675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81" idx="3"/>
          </p:cNvCxnSpPr>
          <p:nvPr/>
        </p:nvCxnSpPr>
        <p:spPr>
          <a:xfrm flipH="1" flipV="1">
            <a:off x="2921918" y="4173123"/>
            <a:ext cx="1375475" cy="32006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81" idx="1"/>
          </p:cNvCxnSpPr>
          <p:nvPr/>
        </p:nvCxnSpPr>
        <p:spPr>
          <a:xfrm flipV="1">
            <a:off x="1456739" y="4173123"/>
            <a:ext cx="1196065" cy="32006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1" idx="0"/>
            <a:endCxn id="38" idx="1"/>
          </p:cNvCxnSpPr>
          <p:nvPr/>
        </p:nvCxnSpPr>
        <p:spPr>
          <a:xfrm flipV="1">
            <a:off x="2787362" y="3260461"/>
            <a:ext cx="1856646" cy="86998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635896" y="2996952"/>
            <a:ext cx="956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 smtClean="0"/>
              <a:t>Video server </a:t>
            </a:r>
            <a:endParaRPr lang="en-US" sz="1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071427" y="4087771"/>
            <a:ext cx="956852" cy="104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 smtClean="0"/>
              <a:t>Router</a:t>
            </a:r>
            <a:endParaRPr lang="en-US" sz="1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310640" y="4429178"/>
            <a:ext cx="956852" cy="115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 smtClean="0"/>
              <a:t>User terminals</a:t>
            </a:r>
            <a:endParaRPr lang="en-US" sz="1600" b="1" dirty="0"/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2987824" y="4149080"/>
            <a:ext cx="3456384" cy="1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0" y="30689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Multi Region System.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4623-54F0-4B3A-94FA-7FE109B7A903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30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5159496"/>
          </a:xfrm>
        </p:spPr>
        <p:txBody>
          <a:bodyPr>
            <a:normAutofit/>
          </a:bodyPr>
          <a:lstStyle/>
          <a:p>
            <a:pPr lvl="1" algn="l" rtl="0">
              <a:buNone/>
            </a:pP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571736" y="571480"/>
            <a:ext cx="414340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Problems</a:t>
            </a:r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מחבר חץ ישר 19"/>
          <p:cNvCxnSpPr>
            <a:endCxn id="21" idx="0"/>
          </p:cNvCxnSpPr>
          <p:nvPr/>
        </p:nvCxnSpPr>
        <p:spPr>
          <a:xfrm rot="10800000" flipV="1">
            <a:off x="1250134" y="1500174"/>
            <a:ext cx="1464479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/>
          <p:cNvSpPr/>
          <p:nvPr/>
        </p:nvSpPr>
        <p:spPr>
          <a:xfrm>
            <a:off x="285720" y="264318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Single store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3" name="מחבר חץ ישר 22"/>
          <p:cNvCxnSpPr>
            <a:stCxn id="21" idx="2"/>
          </p:cNvCxnSpPr>
          <p:nvPr/>
        </p:nvCxnSpPr>
        <p:spPr>
          <a:xfrm rot="5400000">
            <a:off x="732208" y="3911209"/>
            <a:ext cx="1000134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/>
          <p:cNvSpPr/>
          <p:nvPr/>
        </p:nvSpPr>
        <p:spPr>
          <a:xfrm>
            <a:off x="357158" y="4429132"/>
            <a:ext cx="19288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Max percentile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28" name="מחבר חץ ישר 27"/>
          <p:cNvCxnSpPr>
            <a:stCxn id="12" idx="2"/>
            <a:endCxn id="32" idx="0"/>
          </p:cNvCxnSpPr>
          <p:nvPr/>
        </p:nvCxnSpPr>
        <p:spPr>
          <a:xfrm rot="5400000">
            <a:off x="3964777" y="1821645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31"/>
          <p:cNvSpPr/>
          <p:nvPr/>
        </p:nvSpPr>
        <p:spPr>
          <a:xfrm>
            <a:off x="2928926" y="2500306"/>
            <a:ext cx="27146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Multi-store bounded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5" name="מחבר חץ ישר 34"/>
          <p:cNvCxnSpPr>
            <a:stCxn id="32" idx="2"/>
          </p:cNvCxnSpPr>
          <p:nvPr/>
        </p:nvCxnSpPr>
        <p:spPr>
          <a:xfrm rot="5400000">
            <a:off x="3786182" y="350043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מלבן 35"/>
          <p:cNvSpPr/>
          <p:nvPr/>
        </p:nvSpPr>
        <p:spPr>
          <a:xfrm>
            <a:off x="2643174" y="4071942"/>
            <a:ext cx="30003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Minimum cost max flow solution 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7" name="מחבר חץ ישר 36"/>
          <p:cNvCxnSpPr>
            <a:endCxn id="47" idx="0"/>
          </p:cNvCxnSpPr>
          <p:nvPr/>
        </p:nvCxnSpPr>
        <p:spPr>
          <a:xfrm>
            <a:off x="5429256" y="1500174"/>
            <a:ext cx="192882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39"/>
          <p:cNvSpPr/>
          <p:nvPr/>
        </p:nvSpPr>
        <p:spPr>
          <a:xfrm>
            <a:off x="6143604" y="4000504"/>
            <a:ext cx="300039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Generalized Max Percentile </a:t>
            </a:r>
            <a:endParaRPr lang="he-IL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7" name="מלבן 46"/>
          <p:cNvSpPr/>
          <p:nvPr/>
        </p:nvSpPr>
        <p:spPr>
          <a:xfrm>
            <a:off x="6000760" y="2500306"/>
            <a:ext cx="27146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Multi-store unbounded</a:t>
            </a:r>
            <a:endParaRPr lang="he-I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0" name="מחבר חץ ישר 49"/>
          <p:cNvCxnSpPr>
            <a:stCxn id="47" idx="2"/>
            <a:endCxn id="40" idx="0"/>
          </p:cNvCxnSpPr>
          <p:nvPr/>
        </p:nvCxnSpPr>
        <p:spPr>
          <a:xfrm rot="16200000" flipH="1">
            <a:off x="7143752" y="3500454"/>
            <a:ext cx="714380" cy="28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חץ ישר 52"/>
          <p:cNvCxnSpPr>
            <a:stCxn id="32" idx="2"/>
            <a:endCxn id="40" idx="0"/>
          </p:cNvCxnSpPr>
          <p:nvPr/>
        </p:nvCxnSpPr>
        <p:spPr>
          <a:xfrm rot="16200000" flipH="1">
            <a:off x="5607835" y="1964537"/>
            <a:ext cx="714380" cy="335755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Other results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95536" y="1357298"/>
            <a:ext cx="8748464" cy="585791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Bounded and symmetrical systems - did in prior work.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More than 2 hierarchies.</a:t>
            </a:r>
          </a:p>
          <a:p>
            <a:pPr algn="l" rtl="0"/>
            <a:r>
              <a:rPr lang="en-US" sz="3200" dirty="0" smtClean="0">
                <a:latin typeface="Comic Sans MS" pitchFamily="66" charset="0"/>
              </a:rPr>
              <a:t>Online model.</a:t>
            </a:r>
          </a:p>
          <a:p>
            <a:pPr algn="l" rtl="0"/>
            <a:endParaRPr lang="en-US" sz="3200" dirty="0" smtClean="0">
              <a:latin typeface="Comic Sans MS" pitchFamily="66" charset="0"/>
            </a:endParaRPr>
          </a:p>
          <a:p>
            <a:pPr marL="971550" lvl="1" indent="-514350" algn="l" rt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l" rtl="0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D652-6C09-402B-8A8E-83117007DF57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31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de-DE" sz="3600" dirty="0" smtClean="0">
                <a:latin typeface="Comic Sans MS" pitchFamily="66" charset="0"/>
              </a:rPr>
              <a:t>Alternative models and solutions of server allocation:</a:t>
            </a:r>
          </a:p>
          <a:p>
            <a:pPr lvl="1" algn="l" rtl="0"/>
            <a:r>
              <a:rPr lang="de-DE" sz="3200" dirty="0" smtClean="0">
                <a:latin typeface="Comic Sans MS" pitchFamily="66" charset="0"/>
              </a:rPr>
              <a:t>Tewari &amp; Kleinrock [2006] </a:t>
            </a:r>
            <a:br>
              <a:rPr lang="de-DE" sz="3200" dirty="0" smtClean="0">
                <a:latin typeface="Comic Sans MS" pitchFamily="66" charset="0"/>
              </a:rPr>
            </a:br>
            <a:r>
              <a:rPr lang="de-DE" sz="3200" dirty="0" smtClean="0">
                <a:latin typeface="Comic Sans MS" pitchFamily="66" charset="0"/>
              </a:rPr>
              <a:t>Proposed the </a:t>
            </a:r>
            <a:r>
              <a:rPr lang="de-DE" sz="3200" b="1" u="sng" dirty="0" smtClean="0">
                <a:latin typeface="Comic Sans MS" pitchFamily="66" charset="0"/>
              </a:rPr>
              <a:t>Proportional Mean </a:t>
            </a:r>
            <a:r>
              <a:rPr lang="de-DE" sz="3200" dirty="0" smtClean="0">
                <a:latin typeface="Comic Sans MS" pitchFamily="66" charset="0"/>
              </a:rPr>
              <a:t>Replication.</a:t>
            </a:r>
          </a:p>
          <a:p>
            <a:pPr lvl="1" algn="l" rtl="0"/>
            <a:r>
              <a:rPr lang="en-US" sz="3200" dirty="0" smtClean="0">
                <a:latin typeface="Comic Sans MS" pitchFamily="66" charset="0"/>
              </a:rPr>
              <a:t>Zhou, Fu &amp; Chiu [ 2011]</a:t>
            </a:r>
          </a:p>
          <a:p>
            <a:pPr lvl="1" algn="l" rtl="0">
              <a:buNone/>
            </a:pPr>
            <a:r>
              <a:rPr lang="en-US" sz="3200" dirty="0" smtClean="0">
                <a:latin typeface="Comic Sans MS" pitchFamily="66" charset="0"/>
              </a:rPr>
              <a:t> Proposed the </a:t>
            </a:r>
            <a:r>
              <a:rPr lang="en-US" sz="3200" b="1" u="sng" dirty="0" smtClean="0">
                <a:latin typeface="Comic Sans MS" pitchFamily="66" charset="0"/>
              </a:rPr>
              <a:t>RLB</a:t>
            </a:r>
            <a:r>
              <a:rPr lang="en-US" sz="3200" dirty="0" smtClean="0">
                <a:latin typeface="Comic Sans MS" pitchFamily="66" charset="0"/>
              </a:rPr>
              <a:t> Replication.</a:t>
            </a:r>
          </a:p>
          <a:p>
            <a:pPr lvl="1" algn="l" rtl="0">
              <a:buNone/>
            </a:pPr>
            <a:endParaRPr lang="de-DE" sz="3200" dirty="0" smtClean="0">
              <a:latin typeface="Comic Sans MS" pitchFamily="66" charset="0"/>
            </a:endParaRPr>
          </a:p>
          <a:p>
            <a:pPr algn="l" rtl="0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latin typeface="Comic Sans MS" pitchFamily="66" charset="0"/>
              </a:rPr>
              <a:t>Related Work (P2P allocation)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F6F-7CE0-44D4-9CF3-84866DD706BE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32</a:t>
            </a:fld>
            <a:endParaRPr lang="he-I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latin typeface="Comic Sans MS" pitchFamily="66" charset="0"/>
              </a:rPr>
              <a:t>Questions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0444-D666-4DE5-8643-8C6F42E83D3A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33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3923928" y="2636912"/>
          <a:ext cx="1569318" cy="2441161"/>
        </p:xfrm>
        <a:graphic>
          <a:graphicData uri="http://schemas.openxmlformats.org/presentationml/2006/ole">
            <p:oleObj spid="_x0000_s237591" name="Equation" r:id="rId4" imgW="114102" imgH="17749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latin typeface="Comic Sans MS" pitchFamily="66" charset="0"/>
              </a:rPr>
              <a:t>Thank you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068-77B0-4037-A025-64E29CB0C307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0" y="2033464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Two movies.</a:t>
            </a:r>
          </a:p>
          <a:p>
            <a:pPr algn="l" rtl="0"/>
            <a:r>
              <a:rPr lang="en-US" sz="2800" dirty="0" smtClean="0">
                <a:latin typeface="Comic Sans MS" pitchFamily="66" charset="0"/>
              </a:rPr>
              <a:t>S = #servers</a:t>
            </a:r>
          </a:p>
          <a:p>
            <a:pPr algn="l" rtl="0"/>
            <a:endParaRPr lang="en-US" sz="2800" dirty="0" smtClean="0">
              <a:latin typeface="Comic Sans MS" pitchFamily="66" charset="0"/>
            </a:endParaRPr>
          </a:p>
          <a:p>
            <a:pPr algn="l" rtl="0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l" rtl="0"/>
            <a:r>
              <a:rPr lang="de-DE" sz="2800" dirty="0" smtClean="0">
                <a:latin typeface="Comic Sans MS" pitchFamily="66" charset="0"/>
              </a:rPr>
              <a:t>Proportional Mean will allocate S/(k+1) servers to </a:t>
            </a:r>
            <a:r>
              <a:rPr lang="de-DE" sz="2800" dirty="0" smtClean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de-DE" sz="2800" dirty="0" smtClean="0">
                <a:latin typeface="Comic Sans MS" pitchFamily="66" charset="0"/>
              </a:rPr>
              <a:t> movies and k*S/(k+1) to </a:t>
            </a:r>
            <a:r>
              <a:rPr lang="de-DE" sz="2800" dirty="0" smtClean="0">
                <a:solidFill>
                  <a:srgbClr val="0070C0"/>
                </a:solidFill>
                <a:latin typeface="Comic Sans MS" pitchFamily="66" charset="0"/>
              </a:rPr>
              <a:t>blue</a:t>
            </a:r>
            <a:r>
              <a:rPr lang="de-DE" sz="2800" dirty="0" smtClean="0">
                <a:latin typeface="Comic Sans MS" pitchFamily="66" charset="0"/>
              </a:rPr>
              <a:t>.</a:t>
            </a:r>
          </a:p>
          <a:p>
            <a:pPr algn="l" rtl="0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Expected # granted requets= 2*S/(k+1)</a:t>
            </a:r>
          </a:p>
          <a:p>
            <a:pPr algn="l" rtl="0"/>
            <a:r>
              <a:rPr lang="de-DE" sz="2800" dirty="0" smtClean="0">
                <a:latin typeface="Comic Sans MS" pitchFamily="66" charset="0"/>
              </a:rPr>
              <a:t>Better allocation: n servers to </a:t>
            </a:r>
            <a:r>
              <a:rPr lang="de-DE" sz="2800" dirty="0" smtClean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de-DE" sz="2800" dirty="0" smtClean="0">
                <a:latin typeface="Comic Sans MS" pitchFamily="66" charset="0"/>
              </a:rPr>
              <a:t>.</a:t>
            </a:r>
          </a:p>
          <a:p>
            <a:pPr algn="l" rtl="0"/>
            <a:r>
              <a:rPr lang="de-DE" sz="2800" dirty="0" smtClean="0">
                <a:latin typeface="Comic Sans MS" pitchFamily="66" charset="0"/>
              </a:rPr>
              <a:t> 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Expected # granted requets </a:t>
            </a:r>
            <a:r>
              <a:rPr lang="he-IL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=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</a:t>
            </a:r>
            <a:r>
              <a:rPr lang="de-DE" sz="28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algn="l" rtl="0"/>
            <a:endParaRPr lang="de-DE" dirty="0" smtClean="0">
              <a:latin typeface="Comic Sans MS" pitchFamily="66" charset="0"/>
            </a:endParaRPr>
          </a:p>
          <a:p>
            <a:pPr lvl="1" algn="l" rtl="0"/>
            <a:endParaRPr lang="de-DE" dirty="0" smtClean="0">
              <a:latin typeface="Comic Sans MS" pitchFamily="66" charset="0"/>
            </a:endParaRPr>
          </a:p>
          <a:p>
            <a:pPr algn="l" rtl="0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de-DE" dirty="0" smtClean="0">
                <a:latin typeface="Comic Sans MS" pitchFamily="66" charset="0"/>
              </a:rPr>
              <a:t>Preformance of Prportional Mean in high variance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C979-33C6-4DA1-B15F-9952691913B2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35</a:t>
            </a:fld>
            <a:endParaRPr lang="he-I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43240" y="6492875"/>
            <a:ext cx="2895600" cy="365125"/>
          </a:xfrm>
        </p:spPr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239623" name="Object 7"/>
          <p:cNvGraphicFramePr>
            <a:graphicFrameLocks noChangeAspect="1"/>
          </p:cNvGraphicFramePr>
          <p:nvPr/>
        </p:nvGraphicFramePr>
        <p:xfrm>
          <a:off x="7143768" y="4929198"/>
          <a:ext cx="892180" cy="700999"/>
        </p:xfrm>
        <a:graphic>
          <a:graphicData uri="http://schemas.openxmlformats.org/presentationml/2006/ole">
            <p:oleObj spid="_x0000_s280599" name="Equation" r:id="rId3" imgW="355446" imgH="279279" progId="Equation.DSMT4">
              <p:embed/>
            </p:oleObj>
          </a:graphicData>
        </a:graphic>
      </p:graphicFrame>
      <p:cxnSp>
        <p:nvCxnSpPr>
          <p:cNvPr id="15" name="Straight Arrow Connector 7"/>
          <p:cNvCxnSpPr/>
          <p:nvPr/>
        </p:nvCxnSpPr>
        <p:spPr>
          <a:xfrm>
            <a:off x="5289800" y="3459774"/>
            <a:ext cx="33478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9"/>
          <p:cNvSpPr/>
          <p:nvPr/>
        </p:nvSpPr>
        <p:spPr>
          <a:xfrm>
            <a:off x="5286380" y="2571744"/>
            <a:ext cx="142876" cy="86221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70120" y="2310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86314" y="3509213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Rectangle 12"/>
          <p:cNvSpPr/>
          <p:nvPr/>
        </p:nvSpPr>
        <p:spPr>
          <a:xfrm>
            <a:off x="6000760" y="2331964"/>
            <a:ext cx="142876" cy="116847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2143116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00694" y="3449917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3" name="Straight Arrow Connector 7"/>
          <p:cNvCxnSpPr/>
          <p:nvPr/>
        </p:nvCxnSpPr>
        <p:spPr>
          <a:xfrm rot="5400000" flipH="1" flipV="1">
            <a:off x="4607322" y="2749942"/>
            <a:ext cx="13581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29124" y="1714488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prob</a:t>
            </a:r>
            <a:endParaRPr lang="he-IL" sz="2000" dirty="0">
              <a:latin typeface="Comic Sans MS" pitchFamily="66" charset="0"/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5286380" y="2285992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86248" y="2428868"/>
            <a:ext cx="86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1-1/k</a:t>
            </a:r>
            <a:endParaRPr lang="en-US" dirty="0"/>
          </a:p>
        </p:txBody>
      </p:sp>
      <p:cxnSp>
        <p:nvCxnSpPr>
          <p:cNvPr id="32" name="מחבר ישר 31"/>
          <p:cNvCxnSpPr/>
          <p:nvPr/>
        </p:nvCxnSpPr>
        <p:spPr>
          <a:xfrm>
            <a:off x="5286380" y="2570156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5286380" y="3143248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67200" y="2786058"/>
            <a:ext cx="86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1/k</a:t>
            </a:r>
            <a:endParaRPr lang="en-US" dirty="0"/>
          </a:p>
        </p:txBody>
      </p:sp>
      <p:sp>
        <p:nvSpPr>
          <p:cNvPr id="35" name="Rectangle 9"/>
          <p:cNvSpPr/>
          <p:nvPr/>
        </p:nvSpPr>
        <p:spPr>
          <a:xfrm>
            <a:off x="7572396" y="3143248"/>
            <a:ext cx="142876" cy="29071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15206" y="35004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nk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7572396" y="3500438"/>
            <a:ext cx="15716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requests</a:t>
            </a:r>
            <a:endParaRPr lang="he-IL" sz="2000" dirty="0">
              <a:latin typeface="Comic Sans MS" pitchFamily="66" charset="0"/>
            </a:endParaRPr>
          </a:p>
        </p:txBody>
      </p:sp>
      <p:cxnSp>
        <p:nvCxnSpPr>
          <p:cNvPr id="25" name="Straight Arrow Connector 7"/>
          <p:cNvCxnSpPr/>
          <p:nvPr/>
        </p:nvCxnSpPr>
        <p:spPr>
          <a:xfrm rot="5400000" flipH="1" flipV="1">
            <a:off x="4759722" y="2902342"/>
            <a:ext cx="13581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555776" y="2060848"/>
            <a:ext cx="21602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15816" y="2060848"/>
            <a:ext cx="216024" cy="36004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Equivalent problem: The department store problem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528" y="980728"/>
            <a:ext cx="8820472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400" b="1" u="sng" dirty="0" smtClean="0">
                <a:latin typeface="Comic Sans MS" pitchFamily="66" charset="0"/>
              </a:rPr>
              <a:t>Players: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Customers buying shirts + k department stores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Every store has limited storage.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u="sng" dirty="0" smtClean="0">
                <a:latin typeface="Comic Sans MS" pitchFamily="66" charset="0"/>
              </a:rPr>
              <a:t>Goal:</a:t>
            </a:r>
            <a:r>
              <a:rPr lang="en-US" sz="2400" dirty="0" smtClean="0">
                <a:latin typeface="Comic Sans MS" pitchFamily="66" charset="0"/>
              </a:rPr>
              <a:t> place shirts in department stores.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b="1" u="sng" dirty="0" smtClean="0">
                <a:latin typeface="Comic Sans MS" pitchFamily="66" charset="0"/>
              </a:rPr>
              <a:t>Challenge: </a:t>
            </a:r>
            <a:r>
              <a:rPr lang="en-US" sz="2400" u="sng" dirty="0" smtClean="0">
                <a:latin typeface="Comic Sans MS" pitchFamily="66" charset="0"/>
              </a:rPr>
              <a:t>Combinatorial problem based on multi-dimensional stochastic variables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585-D21E-40D3-A5E7-9A84567B5FC7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pSp>
        <p:nvGrpSpPr>
          <p:cNvPr id="3" name="Group 7"/>
          <p:cNvGrpSpPr/>
          <p:nvPr/>
        </p:nvGrpSpPr>
        <p:grpSpPr>
          <a:xfrm>
            <a:off x="244759" y="3301414"/>
            <a:ext cx="8638437" cy="3475045"/>
            <a:chOff x="179512" y="3131599"/>
            <a:chExt cx="8638437" cy="3475045"/>
          </a:xfrm>
        </p:grpSpPr>
        <p:grpSp>
          <p:nvGrpSpPr>
            <p:cNvPr id="4" name="Group 111"/>
            <p:cNvGrpSpPr/>
            <p:nvPr/>
          </p:nvGrpSpPr>
          <p:grpSpPr>
            <a:xfrm>
              <a:off x="3059832" y="3140968"/>
              <a:ext cx="2376264" cy="1008112"/>
              <a:chOff x="2843808" y="2708920"/>
              <a:chExt cx="2376264" cy="1008112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4139952" y="2708920"/>
                <a:ext cx="1080120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843808" y="2996952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/>
                  <a:t>Clothing factory</a:t>
                </a:r>
                <a:endParaRPr lang="en-US" dirty="0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5148064" y="4509120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331640" y="4365104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5" name="Group 54"/>
            <p:cNvGrpSpPr/>
            <p:nvPr/>
          </p:nvGrpSpPr>
          <p:grpSpPr>
            <a:xfrm>
              <a:off x="5508104" y="5373216"/>
              <a:ext cx="936104" cy="368424"/>
              <a:chOff x="5652120" y="3284984"/>
              <a:chExt cx="864096" cy="4404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5652120" y="3717032"/>
                <a:ext cx="864096" cy="33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5652120" y="3284984"/>
                <a:ext cx="6926" cy="4404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 flipV="1">
                <a:off x="5652120" y="3502666"/>
                <a:ext cx="118970" cy="2176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flipV="1">
                <a:off x="5771090" y="3415593"/>
                <a:ext cx="118970" cy="304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flipV="1">
                <a:off x="5890059" y="3328520"/>
                <a:ext cx="118970" cy="3918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73"/>
            <p:cNvGrpSpPr/>
            <p:nvPr/>
          </p:nvGrpSpPr>
          <p:grpSpPr>
            <a:xfrm>
              <a:off x="1835696" y="5157192"/>
              <a:ext cx="1080120" cy="321965"/>
              <a:chOff x="1979712" y="2564903"/>
              <a:chExt cx="2376264" cy="125807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V="1">
                <a:off x="1979712" y="3789040"/>
                <a:ext cx="2376264" cy="8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 flipV="1">
                <a:off x="1979712" y="2708920"/>
                <a:ext cx="19047" cy="1088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 flipV="1">
                <a:off x="1979712" y="3428999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 flipV="1">
                <a:off x="2699792" y="2564903"/>
                <a:ext cx="327168" cy="12564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 flipV="1">
                <a:off x="2339752" y="3429000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7" name="Group 90"/>
            <p:cNvGrpSpPr/>
            <p:nvPr/>
          </p:nvGrpSpPr>
          <p:grpSpPr>
            <a:xfrm>
              <a:off x="6876256" y="5157192"/>
              <a:ext cx="1080120" cy="584448"/>
              <a:chOff x="5436096" y="2204864"/>
              <a:chExt cx="2376264" cy="1088504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 flipV="1">
                <a:off x="5436096" y="3068959"/>
                <a:ext cx="327168" cy="2118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8" name="Group 84"/>
            <p:cNvGrpSpPr/>
            <p:nvPr/>
          </p:nvGrpSpPr>
          <p:grpSpPr>
            <a:xfrm>
              <a:off x="3275856" y="5085184"/>
              <a:ext cx="864096" cy="368424"/>
              <a:chOff x="5436096" y="2204864"/>
              <a:chExt cx="2376264" cy="108850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 flipV="1">
                <a:off x="5436096" y="2742853"/>
                <a:ext cx="327168" cy="537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1979712" y="60932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 store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79512" y="4941168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Stochastic demand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51520" y="4149080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Local storage </a:t>
              </a:r>
              <a:endParaRPr lang="en-US" dirty="0"/>
            </a:p>
          </p:txBody>
        </p:sp>
        <p:cxnSp>
          <p:nvCxnSpPr>
            <p:cNvPr id="114" name="Straight Arrow Connector 113"/>
            <p:cNvCxnSpPr>
              <a:stCxn id="106" idx="2"/>
              <a:endCxn id="44" idx="2"/>
            </p:cNvCxnSpPr>
            <p:nvPr/>
          </p:nvCxnSpPr>
          <p:spPr>
            <a:xfrm rot="5400000">
              <a:off x="5756580" y="4936524"/>
              <a:ext cx="546843" cy="3993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2627784" y="4653136"/>
              <a:ext cx="3096344" cy="64807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44" idx="2"/>
            </p:cNvCxnSpPr>
            <p:nvPr/>
          </p:nvCxnSpPr>
          <p:spPr>
            <a:xfrm rot="16200000" flipH="1">
              <a:off x="4700532" y="4279852"/>
              <a:ext cx="1436069" cy="823494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580112" y="623731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 store 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57709" y="3131599"/>
              <a:ext cx="21602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000" dirty="0" smtClean="0"/>
                <a:t>Revenue:</a:t>
              </a:r>
            </a:p>
            <a:p>
              <a:pPr algn="l" rtl="0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Local &gt; </a:t>
              </a:r>
              <a:r>
                <a:rPr lang="en-US" sz="2000" dirty="0" smtClean="0">
                  <a:solidFill>
                    <a:srgbClr val="22E234"/>
                  </a:solidFill>
                </a:rPr>
                <a:t>Remote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&gt; 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Factory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84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269660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303105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29190" y="321468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628" y="350043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0562" y="350043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5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71475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7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457200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8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5984" y="442913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9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6116" y="4429133"/>
              <a:ext cx="267700" cy="368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6314" y="3643314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02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16" y="457200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15206" y="464344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72198" y="4572008"/>
              <a:ext cx="314981" cy="29078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301608" cy="295232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Toy problem: The single store (“Newsboy”) </a:t>
            </a:r>
            <a:endParaRPr lang="he-IL" sz="4800" dirty="0"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43702" y="6286520"/>
            <a:ext cx="2133600" cy="365125"/>
          </a:xfrm>
        </p:spPr>
        <p:txBody>
          <a:bodyPr/>
          <a:lstStyle/>
          <a:p>
            <a:fld id="{BA9AE7F5-815B-4442-8766-7197F1DEA1DF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37" name="Oval 30"/>
          <p:cNvSpPr/>
          <p:nvPr/>
        </p:nvSpPr>
        <p:spPr>
          <a:xfrm>
            <a:off x="4000496" y="3786190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8" name="Group 73"/>
          <p:cNvGrpSpPr/>
          <p:nvPr/>
        </p:nvGrpSpPr>
        <p:grpSpPr>
          <a:xfrm>
            <a:off x="4504552" y="4578278"/>
            <a:ext cx="1080120" cy="321965"/>
            <a:chOff x="1979712" y="2564903"/>
            <a:chExt cx="2376264" cy="1258070"/>
          </a:xfrm>
        </p:grpSpPr>
        <p:cxnSp>
          <p:nvCxnSpPr>
            <p:cNvPr id="39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2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3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4" name="Group 84"/>
          <p:cNvGrpSpPr/>
          <p:nvPr/>
        </p:nvGrpSpPr>
        <p:grpSpPr>
          <a:xfrm>
            <a:off x="5944712" y="4506270"/>
            <a:ext cx="864096" cy="368424"/>
            <a:chOff x="5436096" y="2204864"/>
            <a:chExt cx="2376264" cy="1088504"/>
          </a:xfrm>
        </p:grpSpPr>
        <p:cxnSp>
          <p:nvCxnSpPr>
            <p:cNvPr id="45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8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9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648568" y="551438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clothing store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848368" y="436225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Stochastic demand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920376" y="357016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Local storage </a:t>
            </a:r>
            <a:endParaRPr lang="en-US" dirty="0"/>
          </a:p>
        </p:txBody>
      </p:sp>
      <p:grpSp>
        <p:nvGrpSpPr>
          <p:cNvPr id="53" name="Group 111"/>
          <p:cNvGrpSpPr/>
          <p:nvPr/>
        </p:nvGrpSpPr>
        <p:grpSpPr>
          <a:xfrm>
            <a:off x="3500430" y="2643182"/>
            <a:ext cx="2376264" cy="1008112"/>
            <a:chOff x="2843808" y="2708920"/>
            <a:chExt cx="2376264" cy="1008112"/>
          </a:xfrm>
        </p:grpSpPr>
        <p:sp>
          <p:nvSpPr>
            <p:cNvPr id="54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43808" y="299695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Clothing factory</a:t>
              </a:r>
              <a:endParaRPr lang="en-US" dirty="0"/>
            </a:p>
          </p:txBody>
        </p:sp>
      </p:grpSp>
      <p:cxnSp>
        <p:nvCxnSpPr>
          <p:cNvPr id="67" name="Straight Arrow Connector 119"/>
          <p:cNvCxnSpPr>
            <a:endCxn id="41" idx="2"/>
          </p:cNvCxnSpPr>
          <p:nvPr/>
        </p:nvCxnSpPr>
        <p:spPr>
          <a:xfrm rot="5400000">
            <a:off x="4515324" y="4281822"/>
            <a:ext cx="581180" cy="4540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119"/>
          <p:cNvCxnSpPr>
            <a:endCxn id="47" idx="2"/>
          </p:cNvCxnSpPr>
          <p:nvPr/>
        </p:nvCxnSpPr>
        <p:spPr>
          <a:xfrm rot="5400000">
            <a:off x="5757395" y="4429037"/>
            <a:ext cx="506128" cy="125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119"/>
          <p:cNvCxnSpPr>
            <a:endCxn id="49" idx="2"/>
          </p:cNvCxnSpPr>
          <p:nvPr/>
        </p:nvCxnSpPr>
        <p:spPr>
          <a:xfrm rot="16200000" flipH="1">
            <a:off x="5200713" y="3636590"/>
            <a:ext cx="1169599" cy="9109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69594"/>
            <a:ext cx="314981" cy="290783"/>
          </a:xfrm>
          <a:prstGeom prst="rect">
            <a:avLst/>
          </a:prstGeom>
          <a:noFill/>
        </p:spPr>
      </p:pic>
      <p:pic>
        <p:nvPicPr>
          <p:cNvPr id="7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714620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000372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000372"/>
            <a:ext cx="314981" cy="290783"/>
          </a:xfrm>
          <a:prstGeom prst="rect">
            <a:avLst/>
          </a:prstGeom>
          <a:noFill/>
        </p:spPr>
      </p:pic>
      <p:pic>
        <p:nvPicPr>
          <p:cNvPr id="82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214686"/>
            <a:ext cx="314981" cy="290783"/>
          </a:xfrm>
          <a:prstGeom prst="rect">
            <a:avLst/>
          </a:prstGeom>
          <a:noFill/>
        </p:spPr>
      </p:pic>
      <p:pic>
        <p:nvPicPr>
          <p:cNvPr id="83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143248"/>
            <a:ext cx="314981" cy="290783"/>
          </a:xfrm>
          <a:prstGeom prst="rect">
            <a:avLst/>
          </a:prstGeom>
          <a:noFill/>
        </p:spPr>
      </p:pic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000504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857628"/>
            <a:ext cx="314981" cy="290783"/>
          </a:xfrm>
          <a:prstGeom prst="rect">
            <a:avLst/>
          </a:prstGeom>
          <a:noFill/>
        </p:spPr>
      </p:pic>
      <p:pic>
        <p:nvPicPr>
          <p:cNvPr id="86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29066"/>
            <a:ext cx="314981" cy="29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Formulation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A collection of                shirts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Store’s  storage size:     (constant)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Demand for shirt   :     , </a:t>
            </a:r>
            <a:r>
              <a:rPr lang="en-US" u="sng" dirty="0" smtClean="0">
                <a:latin typeface="Comic Sans MS" pitchFamily="66" charset="0"/>
              </a:rPr>
              <a:t>random variable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1" algn="l" rtl="0"/>
            <a:r>
              <a:rPr lang="en-US" dirty="0" smtClean="0">
                <a:latin typeface="Comic Sans MS" pitchFamily="66" charset="0"/>
              </a:rPr>
              <a:t>Observed value of     :     .        </a:t>
            </a:r>
          </a:p>
          <a:p>
            <a:pPr algn="l" rtl="0"/>
            <a:r>
              <a:rPr lang="en-US" b="1" u="sng" dirty="0" smtClean="0">
                <a:latin typeface="Comic Sans MS" pitchFamily="66" charset="0"/>
              </a:rPr>
              <a:t>Goal:</a:t>
            </a:r>
            <a:r>
              <a:rPr lang="en-US" dirty="0" smtClean="0">
                <a:latin typeface="Comic Sans MS" pitchFamily="66" charset="0"/>
              </a:rPr>
              <a:t> Determine # of type   shirts,     to maximize # granted requests.</a:t>
            </a:r>
            <a:endParaRPr lang="he-IL" dirty="0">
              <a:latin typeface="Comic Sans MS" pitchFamily="66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929190" y="2031991"/>
          <a:ext cx="428628" cy="611191"/>
        </p:xfrm>
        <a:graphic>
          <a:graphicData uri="http://schemas.openxmlformats.org/presentationml/2006/ole">
            <p:oleObj spid="_x0000_s63661" name="Equation" r:id="rId3" imgW="114201" imgH="139579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714876" y="2643182"/>
          <a:ext cx="551111" cy="661333"/>
        </p:xfrm>
        <a:graphic>
          <a:graphicData uri="http://schemas.openxmlformats.org/presentationml/2006/ole">
            <p:oleObj spid="_x0000_s63662" name="Equation" r:id="rId4" imgW="190500" imgH="228600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7643834" y="3714752"/>
          <a:ext cx="428628" cy="642942"/>
        </p:xfrm>
        <a:graphic>
          <a:graphicData uri="http://schemas.openxmlformats.org/presentationml/2006/ole">
            <p:oleObj spid="_x0000_s63663" name="Equation" r:id="rId5" imgW="152334" imgH="228501" progId="Equation.DSMT4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4357686" y="3214686"/>
          <a:ext cx="503808" cy="603829"/>
        </p:xfrm>
        <a:graphic>
          <a:graphicData uri="http://schemas.openxmlformats.org/presentationml/2006/ole">
            <p:oleObj spid="_x0000_s63664" name="Equation" r:id="rId6" imgW="190500" imgH="228600" progId="Equation.DSMT4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5000628" y="3214686"/>
          <a:ext cx="436240" cy="654360"/>
        </p:xfrm>
        <a:graphic>
          <a:graphicData uri="http://schemas.openxmlformats.org/presentationml/2006/ole">
            <p:oleObj spid="_x0000_s63665" name="Equation" r:id="rId7" imgW="152334" imgH="228501" progId="Equation.DSMT4">
              <p:embed/>
            </p:oleObj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26-C5F0-470B-8FD0-0722EC9E741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2133600" cy="365125"/>
          </a:xfrm>
        </p:spPr>
        <p:txBody>
          <a:bodyPr/>
          <a:lstStyle/>
          <a:p>
            <a:fld id="{06DB5852-E6BB-41E2-BF2F-6599CC182D4D}" type="slidenum">
              <a:rPr lang="he-IL" smtClean="0"/>
              <a:pPr/>
              <a:t>6</a:t>
            </a:fld>
            <a:endParaRPr lang="he-IL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786182" y="1500174"/>
          <a:ext cx="1822659" cy="530228"/>
        </p:xfrm>
        <a:graphic>
          <a:graphicData uri="http://schemas.openxmlformats.org/presentationml/2006/ole">
            <p:oleObj spid="_x0000_s63666" name="Equation" r:id="rId8" imgW="698197" imgH="203112" progId="Equation.DSMT4">
              <p:embed/>
            </p:oleObj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4214810" y="2669797"/>
          <a:ext cx="254935" cy="473451"/>
        </p:xfrm>
        <a:graphic>
          <a:graphicData uri="http://schemas.openxmlformats.org/presentationml/2006/ole">
            <p:oleObj spid="_x0000_s63667" name="Equation" r:id="rId9" imgW="88707" imgH="164742" progId="Equation.DSMT4">
              <p:embed/>
            </p:oleObj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6000760" y="3714752"/>
          <a:ext cx="262909" cy="561743"/>
        </p:xfrm>
        <a:graphic>
          <a:graphicData uri="http://schemas.openxmlformats.org/presentationml/2006/ole">
            <p:oleObj spid="_x0000_s63668" name="Equation" r:id="rId10" imgW="88707" imgH="164742" progId="Equation.DSMT4">
              <p:embed/>
            </p:oleObj>
          </a:graphicData>
        </a:graphic>
      </p:graphicFrame>
      <p:sp>
        <p:nvSpPr>
          <p:cNvPr id="34" name="Oval 30"/>
          <p:cNvSpPr/>
          <p:nvPr/>
        </p:nvSpPr>
        <p:spPr>
          <a:xfrm>
            <a:off x="6357950" y="571480"/>
            <a:ext cx="2786050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5" name="Group 73"/>
          <p:cNvGrpSpPr/>
          <p:nvPr/>
        </p:nvGrpSpPr>
        <p:grpSpPr>
          <a:xfrm>
            <a:off x="6786578" y="1071546"/>
            <a:ext cx="655482" cy="256797"/>
            <a:chOff x="1979712" y="2564903"/>
            <a:chExt cx="2376264" cy="1258070"/>
          </a:xfrm>
        </p:grpSpPr>
        <p:cxnSp>
          <p:nvCxnSpPr>
            <p:cNvPr id="36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9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0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0" name="Group 84"/>
          <p:cNvGrpSpPr/>
          <p:nvPr/>
        </p:nvGrpSpPr>
        <p:grpSpPr>
          <a:xfrm>
            <a:off x="8072462" y="1071546"/>
            <a:ext cx="649782" cy="296986"/>
            <a:chOff x="5436096" y="2204864"/>
            <a:chExt cx="2376264" cy="1088504"/>
          </a:xfrm>
        </p:grpSpPr>
        <p:cxnSp>
          <p:nvCxnSpPr>
            <p:cNvPr id="61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4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5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74" name="Oval 30"/>
          <p:cNvSpPr/>
          <p:nvPr/>
        </p:nvSpPr>
        <p:spPr>
          <a:xfrm>
            <a:off x="7143768" y="142852"/>
            <a:ext cx="1419236" cy="3476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5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00892" y="642918"/>
            <a:ext cx="314981" cy="290783"/>
          </a:xfrm>
          <a:prstGeom prst="rect">
            <a:avLst/>
          </a:prstGeom>
          <a:noFill/>
        </p:spPr>
      </p:pic>
      <p:pic>
        <p:nvPicPr>
          <p:cNvPr id="76" name="Picture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29586" y="642918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358214" y="714356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Example: observed demand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586605" y="6309320"/>
            <a:ext cx="2133600" cy="365125"/>
          </a:xfrm>
        </p:spPr>
        <p:txBody>
          <a:bodyPr/>
          <a:lstStyle/>
          <a:p>
            <a:fld id="{7118DC26-C5F0-470B-8FD0-0722EC9E7410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2133600" cy="365125"/>
          </a:xfrm>
        </p:spPr>
        <p:txBody>
          <a:bodyPr/>
          <a:lstStyle/>
          <a:p>
            <a:fld id="{06DB5852-E6BB-41E2-BF2F-6599CC182D4D}" type="slidenum">
              <a:rPr lang="he-IL" smtClean="0"/>
              <a:pPr/>
              <a:t>7</a:t>
            </a:fld>
            <a:endParaRPr lang="he-IL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4214818"/>
            <a:ext cx="2428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>
                <a:latin typeface="Comic Sans MS" pitchFamily="66" charset="0"/>
              </a:rPr>
              <a:t>Observed</a:t>
            </a:r>
            <a:r>
              <a:rPr lang="en-US" dirty="0" smtClean="0">
                <a:latin typeface="Comic Sans MS" pitchFamily="66" charset="0"/>
              </a:rPr>
              <a:t> Demand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8694" y="2702478"/>
            <a:ext cx="2428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Shirts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428596" y="1300110"/>
            <a:ext cx="8143932" cy="39290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81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232585"/>
              </p:ext>
            </p:extLst>
          </p:nvPr>
        </p:nvGraphicFramePr>
        <p:xfrm>
          <a:off x="3143240" y="1865306"/>
          <a:ext cx="1958975" cy="546100"/>
        </p:xfrm>
        <a:graphic>
          <a:graphicData uri="http://schemas.openxmlformats.org/presentationml/2006/ole">
            <p:oleObj spid="_x0000_s281708" name="Equation" r:id="rId3" imgW="825480" imgH="228600" progId="Equation.DSMT4">
              <p:embed/>
            </p:oleObj>
          </a:graphicData>
        </a:graphic>
      </p:graphicFrame>
      <p:graphicFrame>
        <p:nvGraphicFramePr>
          <p:cNvPr id="2816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2464423"/>
              </p:ext>
            </p:extLst>
          </p:nvPr>
        </p:nvGraphicFramePr>
        <p:xfrm>
          <a:off x="3286116" y="4579950"/>
          <a:ext cx="2292350" cy="635000"/>
        </p:xfrm>
        <a:graphic>
          <a:graphicData uri="http://schemas.openxmlformats.org/presentationml/2006/ole">
            <p:oleObj spid="_x0000_s281709" name="Equation" r:id="rId4" imgW="825480" imgH="228600" progId="Equation.DSMT4">
              <p:embed/>
            </p:oleObj>
          </a:graphicData>
        </a:graphic>
      </p:graphicFrame>
      <p:graphicFrame>
        <p:nvGraphicFramePr>
          <p:cNvPr id="281613" name="Object 13"/>
          <p:cNvGraphicFramePr>
            <a:graphicFrameLocks noChangeAspect="1"/>
          </p:cNvGraphicFramePr>
          <p:nvPr/>
        </p:nvGraphicFramePr>
        <p:xfrm>
          <a:off x="3078178" y="5427683"/>
          <a:ext cx="3636962" cy="930275"/>
        </p:xfrm>
        <a:graphic>
          <a:graphicData uri="http://schemas.openxmlformats.org/presentationml/2006/ole">
            <p:oleObj spid="_x0000_s281710" name="Equation" r:id="rId5" imgW="1688367" imgH="431613" progId="Equation.DSMT4">
              <p:embed/>
            </p:oleObj>
          </a:graphicData>
        </a:graphic>
      </p:graphicFrame>
      <p:graphicFrame>
        <p:nvGraphicFramePr>
          <p:cNvPr id="2816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9771790"/>
              </p:ext>
            </p:extLst>
          </p:nvPr>
        </p:nvGraphicFramePr>
        <p:xfrm>
          <a:off x="3929058" y="1365240"/>
          <a:ext cx="931862" cy="431800"/>
        </p:xfrm>
        <a:graphic>
          <a:graphicData uri="http://schemas.openxmlformats.org/presentationml/2006/ole">
            <p:oleObj spid="_x0000_s281711" name="Equation" r:id="rId6" imgW="393480" imgH="177480" progId="Equation.DSMT4">
              <p:embed/>
            </p:oleObj>
          </a:graphicData>
        </a:graphic>
      </p:graphicFrame>
      <p:sp>
        <p:nvSpPr>
          <p:cNvPr id="80" name="Smiley Face 95"/>
          <p:cNvSpPr/>
          <p:nvPr/>
        </p:nvSpPr>
        <p:spPr>
          <a:xfrm>
            <a:off x="4857752" y="4222760"/>
            <a:ext cx="428628" cy="35719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Smiley Face 95"/>
          <p:cNvSpPr/>
          <p:nvPr/>
        </p:nvSpPr>
        <p:spPr>
          <a:xfrm>
            <a:off x="4286248" y="4222760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Smiley Face 97"/>
          <p:cNvSpPr/>
          <p:nvPr/>
        </p:nvSpPr>
        <p:spPr>
          <a:xfrm>
            <a:off x="3714744" y="4214818"/>
            <a:ext cx="368590" cy="357190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6" name="Straight Arrow Connector 66"/>
          <p:cNvCxnSpPr>
            <a:stCxn id="82" idx="0"/>
            <a:endCxn id="26" idx="2"/>
          </p:cNvCxnSpPr>
          <p:nvPr/>
        </p:nvCxnSpPr>
        <p:spPr>
          <a:xfrm rot="5400000" flipH="1" flipV="1">
            <a:off x="3374686" y="3672633"/>
            <a:ext cx="1066539" cy="17832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66"/>
          <p:cNvCxnSpPr>
            <a:stCxn id="81" idx="0"/>
            <a:endCxn id="27" idx="2"/>
          </p:cNvCxnSpPr>
          <p:nvPr/>
        </p:nvCxnSpPr>
        <p:spPr>
          <a:xfrm rot="5400000" flipH="1" flipV="1">
            <a:off x="4087260" y="3747046"/>
            <a:ext cx="889017" cy="62412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66"/>
          <p:cNvCxnSpPr>
            <a:stCxn id="80" idx="0"/>
          </p:cNvCxnSpPr>
          <p:nvPr/>
        </p:nvCxnSpPr>
        <p:spPr>
          <a:xfrm rot="5400000" flipH="1" flipV="1">
            <a:off x="3967057" y="2241685"/>
            <a:ext cx="3086084" cy="87606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2643182"/>
            <a:ext cx="547130" cy="505097"/>
          </a:xfrm>
          <a:prstGeom prst="rect">
            <a:avLst/>
          </a:prstGeom>
          <a:noFill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8" y="2571744"/>
            <a:ext cx="553452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Main Issues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>
                <a:latin typeface="Comic Sans MS" pitchFamily="66" charset="0"/>
              </a:rPr>
              <a:t>We have to maximize: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10E2-599F-4041-B012-E28750CB0239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928662" y="2643182"/>
          <a:ext cx="6307555" cy="1357322"/>
        </p:xfrm>
        <a:graphic>
          <a:graphicData uri="http://schemas.openxmlformats.org/presentationml/2006/ole">
            <p:oleObj spid="_x0000_s238638" name="Equation" r:id="rId3" imgW="2006600" imgH="4318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00892" y="5500702"/>
            <a:ext cx="11539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Random Demand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6578" y="4786322"/>
            <a:ext cx="12253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Shirts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4071934" y="4143380"/>
            <a:ext cx="5072066" cy="25003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5" name="Group 84"/>
          <p:cNvGrpSpPr/>
          <p:nvPr/>
        </p:nvGrpSpPr>
        <p:grpSpPr>
          <a:xfrm>
            <a:off x="6204814" y="5513812"/>
            <a:ext cx="864096" cy="368424"/>
            <a:chOff x="5436096" y="2204864"/>
            <a:chExt cx="2376264" cy="1088504"/>
          </a:xfrm>
        </p:grpSpPr>
        <p:cxnSp>
          <p:nvCxnSpPr>
            <p:cNvPr id="36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9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0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" name="Group 73"/>
          <p:cNvGrpSpPr/>
          <p:nvPr/>
        </p:nvGrpSpPr>
        <p:grpSpPr>
          <a:xfrm>
            <a:off x="5072066" y="5572140"/>
            <a:ext cx="655482" cy="256797"/>
            <a:chOff x="1979712" y="2564903"/>
            <a:chExt cx="2376264" cy="1258070"/>
          </a:xfrm>
        </p:grpSpPr>
        <p:cxnSp>
          <p:nvCxnSpPr>
            <p:cNvPr id="46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9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0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51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786322"/>
            <a:ext cx="547130" cy="505097"/>
          </a:xfrm>
          <a:prstGeom prst="rect">
            <a:avLst/>
          </a:prstGeom>
          <a:noFill/>
        </p:spPr>
      </p:pic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786322"/>
            <a:ext cx="345906" cy="47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786322"/>
            <a:ext cx="345906" cy="47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הסבר אליפטי 29"/>
          <p:cNvSpPr/>
          <p:nvPr/>
        </p:nvSpPr>
        <p:spPr>
          <a:xfrm>
            <a:off x="428596" y="4071942"/>
            <a:ext cx="3143272" cy="2286016"/>
          </a:xfrm>
          <a:prstGeom prst="wedgeEllipseCallout">
            <a:avLst>
              <a:gd name="adj1" fmla="val 145237"/>
              <a:gd name="adj2" fmla="val -737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Random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vars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must account for full distributions</a:t>
            </a:r>
            <a:endParaRPr lang="he-IL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238639" name="Object 47"/>
          <p:cNvGraphicFramePr>
            <a:graphicFrameLocks noChangeAspect="1"/>
          </p:cNvGraphicFramePr>
          <p:nvPr/>
        </p:nvGraphicFramePr>
        <p:xfrm>
          <a:off x="8235979" y="4643446"/>
          <a:ext cx="479425" cy="719137"/>
        </p:xfrm>
        <a:graphic>
          <a:graphicData uri="http://schemas.openxmlformats.org/presentationml/2006/ole">
            <p:oleObj spid="_x0000_s238639" name="Equation" r:id="rId6" imgW="152280" imgH="228600" progId="Equation.DSMT4">
              <p:embed/>
            </p:oleObj>
          </a:graphicData>
        </a:graphic>
      </p:graphicFrame>
      <p:graphicFrame>
        <p:nvGraphicFramePr>
          <p:cNvPr id="238640" name="Object 48"/>
          <p:cNvGraphicFramePr>
            <a:graphicFrameLocks noChangeAspect="1"/>
          </p:cNvGraphicFramePr>
          <p:nvPr/>
        </p:nvGraphicFramePr>
        <p:xfrm>
          <a:off x="8259793" y="5424506"/>
          <a:ext cx="598487" cy="719138"/>
        </p:xfrm>
        <a:graphic>
          <a:graphicData uri="http://schemas.openxmlformats.org/presentationml/2006/ole">
            <p:oleObj spid="_x0000_s238640" name="Equation" r:id="rId7" imgW="190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Solution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053"/>
            <a:ext cx="82296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>
                <a:latin typeface="Comic Sans MS" pitchFamily="66" charset="0"/>
              </a:rPr>
              <a:t>              </a:t>
            </a:r>
          </a:p>
          <a:p>
            <a:pPr algn="l" rtl="0">
              <a:buNone/>
            </a:pPr>
            <a:r>
              <a:rPr lang="en-US" sz="2400" dirty="0" smtClean="0">
                <a:latin typeface="Comic Sans MS" pitchFamily="66" charset="0"/>
              </a:rPr>
              <a:t>                   </a:t>
            </a:r>
          </a:p>
          <a:p>
            <a:pPr algn="l" rtl="0">
              <a:buNone/>
            </a:pPr>
            <a:r>
              <a:rPr lang="en-US" sz="2400" dirty="0" smtClean="0">
                <a:latin typeface="Comic Sans MS" pitchFamily="66" charset="0"/>
              </a:rPr>
              <a:t>                          S.t      </a:t>
            </a:r>
          </a:p>
          <a:p>
            <a:pPr algn="l" rtl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Equivalent to: find     largest elements from  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where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Solution: </a:t>
            </a:r>
            <a:r>
              <a:rPr lang="en-US" sz="2400" b="1" u="sng" dirty="0" smtClean="0">
                <a:latin typeface="Comic Sans MS" pitchFamily="66" charset="0"/>
              </a:rPr>
              <a:t>Max-percentile</a:t>
            </a:r>
            <a:r>
              <a:rPr lang="en-US" sz="2400" dirty="0" smtClean="0">
                <a:latin typeface="Comic Sans MS" pitchFamily="66" charset="0"/>
              </a:rPr>
              <a:t> algorithm in                    .</a:t>
            </a:r>
            <a:endParaRPr lang="en-US" sz="2400" dirty="0">
              <a:latin typeface="Comic Sans MS" pitchFamily="66" charset="0"/>
            </a:endParaRPr>
          </a:p>
          <a:p>
            <a:pPr algn="l" rtl="0"/>
            <a:endParaRPr lang="en-US" sz="2400" dirty="0" smtClean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643174" y="1071546"/>
          <a:ext cx="6086475" cy="876300"/>
        </p:xfrm>
        <a:graphic>
          <a:graphicData uri="http://schemas.openxmlformats.org/presentationml/2006/ole">
            <p:oleObj spid="_x0000_s109939" name="Equation" r:id="rId4" imgW="3263760" imgH="46980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835696" y="3429000"/>
          <a:ext cx="5644582" cy="493216"/>
        </p:xfrm>
        <a:graphic>
          <a:graphicData uri="http://schemas.openxmlformats.org/presentationml/2006/ole">
            <p:oleObj spid="_x0000_s109940" name="Equation" r:id="rId5" imgW="2616200" imgH="228600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164288" y="2971401"/>
          <a:ext cx="864096" cy="529607"/>
        </p:xfrm>
        <a:graphic>
          <a:graphicData uri="http://schemas.openxmlformats.org/presentationml/2006/ole">
            <p:oleObj spid="_x0000_s109941" name="Equation" r:id="rId6" imgW="393529" imgH="241195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228184" y="3882166"/>
          <a:ext cx="1823503" cy="410930"/>
        </p:xfrm>
        <a:graphic>
          <a:graphicData uri="http://schemas.openxmlformats.org/presentationml/2006/ole">
            <p:oleObj spid="_x0000_s109942" name="Equation" r:id="rId7" imgW="901309" imgH="203112" progId="Equation.DSMT4">
              <p:embed/>
            </p:oleObj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553200" y="6016203"/>
            <a:ext cx="2133600" cy="365125"/>
          </a:xfrm>
        </p:spPr>
        <p:txBody>
          <a:bodyPr/>
          <a:lstStyle/>
          <a:p>
            <a:fld id="{9820D83D-0CC5-40D7-BAB0-210D4BB56AB7}" type="datetime1">
              <a:rPr lang="en-US" smtClean="0"/>
              <a:pPr/>
              <a:t>6/15/2012</a:t>
            </a:fld>
            <a:endParaRPr lang="he-I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57200" y="6016203"/>
            <a:ext cx="2133600" cy="365125"/>
          </a:xfrm>
        </p:spPr>
        <p:txBody>
          <a:bodyPr/>
          <a:lstStyle/>
          <a:p>
            <a:fld id="{06DB5852-E6BB-41E2-BF2F-6599CC182D4D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016203"/>
            <a:ext cx="2895600" cy="365125"/>
          </a:xfrm>
        </p:spPr>
        <p:txBody>
          <a:bodyPr/>
          <a:lstStyle/>
          <a:p>
            <a:r>
              <a:rPr lang="en-US" dirty="0" smtClean="0"/>
              <a:t>Y. Rochman </a:t>
            </a:r>
            <a:endParaRPr lang="he-IL" dirty="0"/>
          </a:p>
        </p:txBody>
      </p: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3491880" y="3079800"/>
          <a:ext cx="434283" cy="421208"/>
        </p:xfrm>
        <a:graphic>
          <a:graphicData uri="http://schemas.openxmlformats.org/presentationml/2006/ole">
            <p:oleObj spid="_x0000_s109943" name="Equation" r:id="rId8" imgW="114201" imgH="139579" progId="Equation.DSMT4">
              <p:embed/>
            </p:oleObj>
          </a:graphicData>
        </a:graphic>
      </p:graphicFrame>
      <p:graphicFrame>
        <p:nvGraphicFramePr>
          <p:cNvPr id="109577" name="Object 9"/>
          <p:cNvGraphicFramePr>
            <a:graphicFrameLocks noChangeAspect="1"/>
          </p:cNvGraphicFramePr>
          <p:nvPr/>
        </p:nvGraphicFramePr>
        <p:xfrm>
          <a:off x="4211960" y="2008732"/>
          <a:ext cx="1288734" cy="857265"/>
        </p:xfrm>
        <a:graphic>
          <a:graphicData uri="http://schemas.openxmlformats.org/presentationml/2006/ole">
            <p:oleObj spid="_x0000_s109944" name="Equation" r:id="rId9" imgW="647700" imgH="431800" progId="Equation.DSMT4">
              <p:embed/>
            </p:oleObj>
          </a:graphicData>
        </a:graphic>
      </p:graphicFrame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5286380" y="4714884"/>
          <a:ext cx="1296144" cy="864096"/>
        </p:xfrm>
        <a:graphic>
          <a:graphicData uri="http://schemas.openxmlformats.org/presentationml/2006/ole">
            <p:oleObj spid="_x0000_s109945" name="Equation" r:id="rId10" imgW="190335" imgH="126890" progId="Equation.DSMT4">
              <p:embed/>
            </p:oleObj>
          </a:graphicData>
        </a:graphic>
      </p:graphicFrame>
      <p:graphicFrame>
        <p:nvGraphicFramePr>
          <p:cNvPr id="55" name="Object 9"/>
          <p:cNvGraphicFramePr>
            <a:graphicFrameLocks noChangeAspect="1"/>
          </p:cNvGraphicFramePr>
          <p:nvPr/>
        </p:nvGraphicFramePr>
        <p:xfrm>
          <a:off x="1719040" y="4501710"/>
          <a:ext cx="936104" cy="317922"/>
        </p:xfrm>
        <a:graphic>
          <a:graphicData uri="http://schemas.openxmlformats.org/presentationml/2006/ole">
            <p:oleObj spid="_x0000_s109946" name="Equation" r:id="rId11" imgW="672808" imgH="228501" progId="Equation.DSMT4">
              <p:embed/>
            </p:oleObj>
          </a:graphicData>
        </a:graphic>
      </p:graphicFrame>
      <p:graphicFrame>
        <p:nvGraphicFramePr>
          <p:cNvPr id="56" name="Object 10"/>
          <p:cNvGraphicFramePr>
            <a:graphicFrameLocks noChangeAspect="1"/>
          </p:cNvGraphicFramePr>
          <p:nvPr/>
        </p:nvGraphicFramePr>
        <p:xfrm>
          <a:off x="2871168" y="4501710"/>
          <a:ext cx="936104" cy="306362"/>
        </p:xfrm>
        <a:graphic>
          <a:graphicData uri="http://schemas.openxmlformats.org/presentationml/2006/ole">
            <p:oleObj spid="_x0000_s109947" name="Equation" r:id="rId12" imgW="698500" imgH="228600" progId="Equation.DSMT4">
              <p:embed/>
            </p:oleObj>
          </a:graphicData>
        </a:graphic>
      </p:graphicFrame>
      <p:graphicFrame>
        <p:nvGraphicFramePr>
          <p:cNvPr id="57" name="Object 11"/>
          <p:cNvGraphicFramePr>
            <a:graphicFrameLocks noChangeAspect="1"/>
          </p:cNvGraphicFramePr>
          <p:nvPr/>
        </p:nvGraphicFramePr>
        <p:xfrm>
          <a:off x="1791048" y="4973297"/>
          <a:ext cx="864096" cy="288032"/>
        </p:xfrm>
        <a:graphic>
          <a:graphicData uri="http://schemas.openxmlformats.org/presentationml/2006/ole">
            <p:oleObj spid="_x0000_s109948" name="Equation" r:id="rId13" imgW="685800" imgH="228600" progId="Equation.DSMT4">
              <p:embed/>
            </p:oleObj>
          </a:graphicData>
        </a:graphic>
      </p:graphicFrame>
      <p:graphicFrame>
        <p:nvGraphicFramePr>
          <p:cNvPr id="58" name="Object 12"/>
          <p:cNvGraphicFramePr>
            <a:graphicFrameLocks noChangeAspect="1"/>
          </p:cNvGraphicFramePr>
          <p:nvPr/>
        </p:nvGraphicFramePr>
        <p:xfrm>
          <a:off x="1791048" y="5420324"/>
          <a:ext cx="899592" cy="305522"/>
        </p:xfrm>
        <a:graphic>
          <a:graphicData uri="http://schemas.openxmlformats.org/presentationml/2006/ole">
            <p:oleObj spid="_x0000_s109949" name="Equation" r:id="rId14" imgW="672808" imgH="228501" progId="Equation.DSMT4">
              <p:embed/>
            </p:oleObj>
          </a:graphicData>
        </a:graphic>
      </p:graphicFrame>
      <p:graphicFrame>
        <p:nvGraphicFramePr>
          <p:cNvPr id="109593" name="Object 25"/>
          <p:cNvGraphicFramePr>
            <a:graphicFrameLocks noChangeAspect="1"/>
          </p:cNvGraphicFramePr>
          <p:nvPr/>
        </p:nvGraphicFramePr>
        <p:xfrm>
          <a:off x="2862437" y="4987410"/>
          <a:ext cx="952500" cy="306388"/>
        </p:xfrm>
        <a:graphic>
          <a:graphicData uri="http://schemas.openxmlformats.org/presentationml/2006/ole">
            <p:oleObj spid="_x0000_s109950" name="Equation" r:id="rId15" imgW="711200" imgH="228600" progId="Equation.DSMT4">
              <p:embed/>
            </p:oleObj>
          </a:graphicData>
        </a:graphic>
      </p:graphicFrame>
      <p:graphicFrame>
        <p:nvGraphicFramePr>
          <p:cNvPr id="109594" name="Object 26"/>
          <p:cNvGraphicFramePr>
            <a:graphicFrameLocks noChangeAspect="1"/>
          </p:cNvGraphicFramePr>
          <p:nvPr/>
        </p:nvGraphicFramePr>
        <p:xfrm>
          <a:off x="2854772" y="5419458"/>
          <a:ext cx="952500" cy="306388"/>
        </p:xfrm>
        <a:graphic>
          <a:graphicData uri="http://schemas.openxmlformats.org/presentationml/2006/ole">
            <p:oleObj spid="_x0000_s109951" name="Equation" r:id="rId16" imgW="711200" imgH="228600" progId="Equation.DSMT4">
              <p:embed/>
            </p:oleObj>
          </a:graphicData>
        </a:graphic>
      </p:graphicFrame>
      <p:graphicFrame>
        <p:nvGraphicFramePr>
          <p:cNvPr id="109595" name="Object 27"/>
          <p:cNvGraphicFramePr>
            <a:graphicFrameLocks noChangeAspect="1"/>
          </p:cNvGraphicFramePr>
          <p:nvPr/>
        </p:nvGraphicFramePr>
        <p:xfrm>
          <a:off x="3967337" y="4501983"/>
          <a:ext cx="919163" cy="306388"/>
        </p:xfrm>
        <a:graphic>
          <a:graphicData uri="http://schemas.openxmlformats.org/presentationml/2006/ole">
            <p:oleObj spid="_x0000_s109952" name="Equation" r:id="rId17" imgW="685800" imgH="228600" progId="Equation.DSMT4">
              <p:embed/>
            </p:oleObj>
          </a:graphicData>
        </a:graphic>
      </p:graphicFrame>
      <p:graphicFrame>
        <p:nvGraphicFramePr>
          <p:cNvPr id="109596" name="Object 28"/>
          <p:cNvGraphicFramePr>
            <a:graphicFrameLocks noChangeAspect="1"/>
          </p:cNvGraphicFramePr>
          <p:nvPr/>
        </p:nvGraphicFramePr>
        <p:xfrm>
          <a:off x="3943525" y="4987410"/>
          <a:ext cx="936625" cy="306388"/>
        </p:xfrm>
        <a:graphic>
          <a:graphicData uri="http://schemas.openxmlformats.org/presentationml/2006/ole">
            <p:oleObj spid="_x0000_s109953" name="Equation" r:id="rId18" imgW="698500" imgH="228600" progId="Equation.DSMT4">
              <p:embed/>
            </p:oleObj>
          </a:graphicData>
        </a:graphic>
      </p:graphicFrame>
      <p:graphicFrame>
        <p:nvGraphicFramePr>
          <p:cNvPr id="109597" name="Object 29"/>
          <p:cNvGraphicFramePr>
            <a:graphicFrameLocks noChangeAspect="1"/>
          </p:cNvGraphicFramePr>
          <p:nvPr/>
        </p:nvGraphicFramePr>
        <p:xfrm>
          <a:off x="3951288" y="5419458"/>
          <a:ext cx="936625" cy="306388"/>
        </p:xfrm>
        <a:graphic>
          <a:graphicData uri="http://schemas.openxmlformats.org/presentationml/2006/ole">
            <p:oleObj spid="_x0000_s109954" name="Equation" r:id="rId19" imgW="698500" imgH="228600" progId="Equation.DSMT4">
              <p:embed/>
            </p:oleObj>
          </a:graphicData>
        </a:graphic>
      </p:graphicFrame>
      <p:sp>
        <p:nvSpPr>
          <p:cNvPr id="64" name="Oval 63"/>
          <p:cNvSpPr/>
          <p:nvPr/>
        </p:nvSpPr>
        <p:spPr>
          <a:xfrm>
            <a:off x="1647032" y="4429702"/>
            <a:ext cx="100811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5" name="Oval 64"/>
          <p:cNvSpPr/>
          <p:nvPr/>
        </p:nvSpPr>
        <p:spPr>
          <a:xfrm>
            <a:off x="2799160" y="4357694"/>
            <a:ext cx="100811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6" name="Oval 65"/>
          <p:cNvSpPr/>
          <p:nvPr/>
        </p:nvSpPr>
        <p:spPr>
          <a:xfrm>
            <a:off x="1719040" y="4933758"/>
            <a:ext cx="100811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7" name="Oval 66"/>
          <p:cNvSpPr/>
          <p:nvPr/>
        </p:nvSpPr>
        <p:spPr>
          <a:xfrm>
            <a:off x="1719040" y="5365806"/>
            <a:ext cx="100811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graphicFrame>
        <p:nvGraphicFramePr>
          <p:cNvPr id="109598" name="Object 30"/>
          <p:cNvGraphicFramePr>
            <a:graphicFrameLocks noChangeAspect="1"/>
          </p:cNvGraphicFramePr>
          <p:nvPr/>
        </p:nvGraphicFramePr>
        <p:xfrm>
          <a:off x="1142976" y="4357694"/>
          <a:ext cx="370582" cy="1539340"/>
        </p:xfrm>
        <a:graphic>
          <a:graphicData uri="http://schemas.openxmlformats.org/presentationml/2006/ole">
            <p:oleObj spid="_x0000_s109955" name="Equation" r:id="rId20" imgW="165028" imgH="685502" progId="Equation.DSMT4">
              <p:embed/>
            </p:oleObj>
          </a:graphicData>
        </a:graphic>
      </p:graphicFrame>
      <p:graphicFrame>
        <p:nvGraphicFramePr>
          <p:cNvPr id="109956" name="Object 388"/>
          <p:cNvGraphicFramePr>
            <a:graphicFrameLocks noChangeAspect="1"/>
          </p:cNvGraphicFramePr>
          <p:nvPr/>
        </p:nvGraphicFramePr>
        <p:xfrm>
          <a:off x="6858016" y="4429156"/>
          <a:ext cx="943818" cy="1500174"/>
        </p:xfrm>
        <a:graphic>
          <a:graphicData uri="http://schemas.openxmlformats.org/presentationml/2006/ole">
            <p:oleObj spid="_x0000_s109956" name="Equation" r:id="rId21" imgW="431640" imgH="685800" progId="Equation.DSMT4">
              <p:embed/>
            </p:oleObj>
          </a:graphicData>
        </a:graphic>
      </p:graphicFrame>
      <p:graphicFrame>
        <p:nvGraphicFramePr>
          <p:cNvPr id="4" name="Object 389"/>
          <p:cNvGraphicFramePr>
            <a:graphicFrameLocks noChangeAspect="1"/>
          </p:cNvGraphicFramePr>
          <p:nvPr/>
        </p:nvGraphicFramePr>
        <p:xfrm>
          <a:off x="1714480" y="1142984"/>
          <a:ext cx="911340" cy="874703"/>
        </p:xfrm>
        <a:graphic>
          <a:graphicData uri="http://schemas.openxmlformats.org/presentationml/2006/ole">
            <p:oleObj spid="_x0000_s109957" name="Equation" r:id="rId22" imgW="31716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1" anchor="ctr"/>
      <a:lstStyle>
        <a:defPPr algn="ctr">
          <a:defRPr sz="4000" dirty="0">
            <a:solidFill>
              <a:srgbClr val="FF0000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10181</TotalTime>
  <Words>1094</Words>
  <Application>Microsoft Office PowerPoint</Application>
  <PresentationFormat>‫הצגה על המסך (4:3)</PresentationFormat>
  <Paragraphs>379</Paragraphs>
  <Slides>35</Slides>
  <Notes>19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Replications in Multi-Region Peer-to-peer Systems</vt:lpstr>
      <vt:lpstr>Problem: Vod P2P servers</vt:lpstr>
      <vt:lpstr>Single- and Multi-Region</vt:lpstr>
      <vt:lpstr>Equivalent problem: The department store problem</vt:lpstr>
      <vt:lpstr>Toy problem: The single store (“Newsboy”) </vt:lpstr>
      <vt:lpstr>Formulation</vt:lpstr>
      <vt:lpstr>Example: observed demand</vt:lpstr>
      <vt:lpstr>Main Issues </vt:lpstr>
      <vt:lpstr>Solution</vt:lpstr>
      <vt:lpstr>Max-percentile algorithm</vt:lpstr>
      <vt:lpstr>Max-percentile algorithm</vt:lpstr>
      <vt:lpstr>Max-percentile algorithm</vt:lpstr>
      <vt:lpstr>Max-percentile algorithm (final)</vt:lpstr>
      <vt:lpstr>שקופית 14</vt:lpstr>
      <vt:lpstr>Multi-store System</vt:lpstr>
      <vt:lpstr>Matching (multi-region)</vt:lpstr>
      <vt:lpstr>Shirts Allocation Bounded   problem(1)</vt:lpstr>
      <vt:lpstr>Shirts Allocation Bounded problem(2)</vt:lpstr>
      <vt:lpstr>Reduction of LA- part 1</vt:lpstr>
      <vt:lpstr>Reduction of LA- part 2</vt:lpstr>
      <vt:lpstr>Efficient solutions(1)</vt:lpstr>
      <vt:lpstr>שקופית 22</vt:lpstr>
      <vt:lpstr>Efficient solutions(2)</vt:lpstr>
      <vt:lpstr>שקופית 24</vt:lpstr>
      <vt:lpstr>The Unbounded problem</vt:lpstr>
      <vt:lpstr>Unbounded (SAUB) key principle</vt:lpstr>
      <vt:lpstr>Unbounded problem</vt:lpstr>
      <vt:lpstr>Equivalent allocations</vt:lpstr>
      <vt:lpstr>Optimality of our algorithm (Unbounded problem)</vt:lpstr>
      <vt:lpstr>שקופית 30</vt:lpstr>
      <vt:lpstr>Other results</vt:lpstr>
      <vt:lpstr>Related Work (P2P allocation)</vt:lpstr>
      <vt:lpstr>Questions</vt:lpstr>
      <vt:lpstr>Thank you</vt:lpstr>
      <vt:lpstr>Preformance of Prportional Mean in high variance 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Percentile Replication for Optimal Performance in Multi-Regional P2P VoD Systems</dc:title>
  <dc:creator>yuvalroc</dc:creator>
  <cp:lastModifiedBy>XxxxX</cp:lastModifiedBy>
  <cp:revision>686</cp:revision>
  <dcterms:created xsi:type="dcterms:W3CDTF">2011-11-21T11:18:12Z</dcterms:created>
  <dcterms:modified xsi:type="dcterms:W3CDTF">2012-06-15T07:57:02Z</dcterms:modified>
</cp:coreProperties>
</file>